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8" r:id="rId5"/>
  </p:sldMasterIdLst>
  <p:notesMasterIdLst>
    <p:notesMasterId r:id="rId59"/>
  </p:notesMasterIdLst>
  <p:sldIdLst>
    <p:sldId id="363" r:id="rId6"/>
    <p:sldId id="258" r:id="rId7"/>
    <p:sldId id="365" r:id="rId8"/>
    <p:sldId id="343" r:id="rId9"/>
    <p:sldId id="364" r:id="rId10"/>
    <p:sldId id="293" r:id="rId11"/>
    <p:sldId id="340" r:id="rId12"/>
    <p:sldId id="341" r:id="rId13"/>
    <p:sldId id="290" r:id="rId14"/>
    <p:sldId id="302" r:id="rId15"/>
    <p:sldId id="342" r:id="rId16"/>
    <p:sldId id="288" r:id="rId17"/>
    <p:sldId id="314" r:id="rId18"/>
    <p:sldId id="285" r:id="rId19"/>
    <p:sldId id="306" r:id="rId20"/>
    <p:sldId id="295" r:id="rId21"/>
    <p:sldId id="345" r:id="rId22"/>
    <p:sldId id="346" r:id="rId23"/>
    <p:sldId id="347" r:id="rId24"/>
    <p:sldId id="348" r:id="rId25"/>
    <p:sldId id="349" r:id="rId26"/>
    <p:sldId id="330" r:id="rId27"/>
    <p:sldId id="329" r:id="rId28"/>
    <p:sldId id="315" r:id="rId29"/>
    <p:sldId id="331" r:id="rId30"/>
    <p:sldId id="332" r:id="rId31"/>
    <p:sldId id="318" r:id="rId32"/>
    <p:sldId id="350" r:id="rId33"/>
    <p:sldId id="351" r:id="rId34"/>
    <p:sldId id="353" r:id="rId35"/>
    <p:sldId id="372" r:id="rId36"/>
    <p:sldId id="352" r:id="rId37"/>
    <p:sldId id="362" r:id="rId38"/>
    <p:sldId id="275" r:id="rId39"/>
    <p:sldId id="317" r:id="rId40"/>
    <p:sldId id="333" r:id="rId41"/>
    <p:sldId id="297" r:id="rId42"/>
    <p:sldId id="354" r:id="rId43"/>
    <p:sldId id="355" r:id="rId44"/>
    <p:sldId id="358" r:id="rId45"/>
    <p:sldId id="356" r:id="rId46"/>
    <p:sldId id="357" r:id="rId47"/>
    <p:sldId id="316" r:id="rId48"/>
    <p:sldId id="335" r:id="rId49"/>
    <p:sldId id="373" r:id="rId50"/>
    <p:sldId id="360" r:id="rId51"/>
    <p:sldId id="298" r:id="rId52"/>
    <p:sldId id="303" r:id="rId53"/>
    <p:sldId id="367" r:id="rId54"/>
    <p:sldId id="368" r:id="rId55"/>
    <p:sldId id="369" r:id="rId56"/>
    <p:sldId id="370" r:id="rId57"/>
    <p:sldId id="371" r:id="rId58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2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1152"/>
    <a:srgbClr val="FFB701"/>
    <a:srgbClr val="FF8166"/>
    <a:srgbClr val="57465F"/>
    <a:srgbClr val="60C9E9"/>
    <a:srgbClr val="E3B157"/>
    <a:srgbClr val="FF4E27"/>
    <a:srgbClr val="FF927A"/>
    <a:srgbClr val="E9E9E9"/>
    <a:srgbClr val="172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1ABE2-FF78-428B-9AD3-575A7D5085F9}" v="34" dt="2023-08-09T17:23:52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86392" autoAdjust="0"/>
  </p:normalViewPr>
  <p:slideViewPr>
    <p:cSldViewPr snapToGrid="0">
      <p:cViewPr varScale="1">
        <p:scale>
          <a:sx n="54" d="100"/>
          <a:sy n="54" d="100"/>
        </p:scale>
        <p:origin x="904" y="56"/>
      </p:cViewPr>
      <p:guideLst>
        <p:guide orient="horz" pos="300"/>
        <p:guide pos="279"/>
      </p:guideLst>
    </p:cSldViewPr>
  </p:slideViewPr>
  <p:outlineViewPr>
    <p:cViewPr>
      <p:scale>
        <a:sx n="33" d="100"/>
        <a:sy n="33" d="100"/>
      </p:scale>
      <p:origin x="0" y="-190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7976"/>
    </p:cViewPr>
  </p:sorterViewPr>
  <p:notesViewPr>
    <p:cSldViewPr snapToGrid="0" showGuides="1">
      <p:cViewPr varScale="1">
        <p:scale>
          <a:sx n="45" d="100"/>
          <a:sy n="45" d="100"/>
        </p:scale>
        <p:origin x="2760" y="6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EB090C29-AD77-45E1-A8E5-27F3946D5C5D}" type="datetimeFigureOut">
              <a:rPr lang="en-GB" smtClean="0"/>
              <a:t>10/08/2023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F79CCFA4-E517-49CC-8FDD-FC4917D97D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8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pd.org/uk/knowledge/reports/learning-at-work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background to research – positioning authority but highlighting need to turn data into insight and insight into action – this requires questions,  reflection and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751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report highlights a number of areas for us to discuss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70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21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3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7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52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65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4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2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84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concept of organisations where leaders recognise their value – not only doing more of what Andy just said but also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057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866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 EliFrancis Pixabay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750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are also more likely to be </a:t>
            </a:r>
          </a:p>
          <a:p>
            <a:endParaRPr lang="en-GB" sz="1200" dirty="0">
              <a:solidFill>
                <a:srgbClr val="401355"/>
              </a:solidFill>
            </a:endParaRPr>
          </a:p>
          <a:p>
            <a:r>
              <a:rPr lang="en-GB" sz="1200" dirty="0">
                <a:solidFill>
                  <a:srgbClr val="401355"/>
                </a:solidFill>
              </a:rPr>
              <a:t>Appling adult learning and motivation theory in practice (28% vs 16%)</a:t>
            </a:r>
          </a:p>
          <a:p>
            <a:r>
              <a:rPr lang="en-GB" sz="1200" dirty="0">
                <a:solidFill>
                  <a:srgbClr val="401355"/>
                </a:solidFill>
              </a:rPr>
              <a:t>Skilled at effective learner engagement, transfer and impact 28% vs 16%</a:t>
            </a:r>
          </a:p>
          <a:p>
            <a:r>
              <a:rPr lang="en-GB" sz="1200" dirty="0">
                <a:solidFill>
                  <a:srgbClr val="401355"/>
                </a:solidFill>
              </a:rPr>
              <a:t>Using a broad range of technologies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553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54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09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9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6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89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9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47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93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Additional thoughts on harnessing technology from the data following the conversation </a:t>
            </a:r>
          </a:p>
          <a:p>
            <a:r>
              <a:rPr lang="en-US" dirty="0"/>
              <a:t>Use this to hand over to 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39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815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barriers – lack of engagement, lack of commitment but managers are more engaged now than 2 years ago – 7 in 10 don’t feel managers are equipped to take their role – lets do something about that!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80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49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19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06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4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background to research – positioning authority but highlighting need to turn data into insight and insight into action – this requires questions,  reflection and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22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776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CCFA4-E517-49CC-8FDD-FC4917D97D0C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50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066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740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Turning insight into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8390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Learning at work 2023 | CIPD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45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tension in priorities is that they business and L&amp;D priorities are pulling in different directions</a:t>
            </a:r>
          </a:p>
          <a:p>
            <a:endParaRPr lang="en-GB" dirty="0"/>
          </a:p>
          <a:p>
            <a:r>
              <a:rPr lang="en-GB" dirty="0"/>
              <a:t>Data flash : skills priority, people priority, L&amp;D priority</a:t>
            </a:r>
          </a:p>
          <a:p>
            <a:endParaRPr lang="en-GB" dirty="0"/>
          </a:p>
          <a:p>
            <a:r>
              <a:rPr lang="en-GB" dirty="0"/>
              <a:t>In 2023 our study is showing a potential mismatch of priorities</a:t>
            </a:r>
          </a:p>
          <a:p>
            <a:endParaRPr lang="en-GB" dirty="0"/>
          </a:p>
          <a:p>
            <a:pPr defTabSz="966338">
              <a:defRPr/>
            </a:pPr>
            <a:r>
              <a:rPr lang="en-US" sz="1300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Organisation and people priorities: growth, costs, productivity: Staff retention, wellbeing, succession planning</a:t>
            </a:r>
          </a:p>
          <a:p>
            <a:pPr defTabSz="966338">
              <a:defRPr/>
            </a:pPr>
            <a:r>
              <a:rPr lang="en-US" sz="1300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cs typeface="Poppins" pitchFamily="34" charset="-120"/>
              </a:rPr>
              <a:t>L&amp;D priorities - </a:t>
            </a:r>
            <a:r>
              <a:rPr lang="en-US" sz="1300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linking learning to OD and performance management (collaborating more with HR) improving onboarding and leadership improving content quality, self directed learning</a:t>
            </a:r>
          </a:p>
          <a:p>
            <a:pPr defTabSz="966338">
              <a:defRPr/>
            </a:pPr>
            <a:endParaRPr lang="en-US" sz="1300" dirty="0">
              <a:solidFill>
                <a:srgbClr val="000000">
                  <a:alpha val="80000"/>
                </a:srgbClr>
              </a:solidFill>
              <a:latin typeface="Poppins" pitchFamily="34" charset="0"/>
              <a:cs typeface="Poppins" pitchFamily="34" charset="-120"/>
            </a:endParaRPr>
          </a:p>
          <a:p>
            <a:pPr defTabSz="966338">
              <a:defRPr/>
            </a:pPr>
            <a:r>
              <a:rPr lang="en-US" sz="1300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cs typeface="Poppins" pitchFamily="34" charset="-120"/>
              </a:rPr>
              <a:t>Main point of commonality between the two is the skills agenda  - a priority for both and an opportunity to release tension and pull together</a:t>
            </a:r>
            <a:endParaRPr lang="en-US" dirty="0"/>
          </a:p>
          <a:p>
            <a:pPr defTabSz="966338">
              <a:defRPr/>
            </a:pPr>
            <a:endParaRPr lang="en-US" dirty="0"/>
          </a:p>
          <a:p>
            <a:pPr defTabSz="966338">
              <a:defRPr/>
            </a:pP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CFA4-E517-49CC-8FDD-FC4917D97D0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54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Insights from CIPD Learning at Work report </a:t>
            </a:r>
          </a:p>
          <a:p>
            <a:r>
              <a:rPr lang="en-US" dirty="0"/>
              <a:t>Word cloud representing some of the methods and media in use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338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Calibri" panose="020F0502020204030204"/>
              </a:rPr>
              <a:pPr algn="l" defTabSz="966338">
                <a:defRPr/>
              </a:pPr>
              <a:t>9</a:t>
            </a:fld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4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looking at a computer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04D6F-9084-414C-4AFF-35605AF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86" y="106878"/>
            <a:ext cx="7232500" cy="270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09" y="669352"/>
            <a:ext cx="5726373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0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rrow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2365008"/>
            <a:ext cx="5408221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D032985-9316-B981-CF23-618FE31DD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19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9D117-03F9-4916-1725-C96B40B5E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772">
            <a:off x="2870217" y="3666297"/>
            <a:ext cx="3156319" cy="1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7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arrow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2365008"/>
            <a:ext cx="5408221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19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9D117-03F9-4916-1725-C96B40B5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772">
            <a:off x="2870217" y="3666297"/>
            <a:ext cx="3156319" cy="1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peech bub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01" y="806460"/>
            <a:ext cx="5121296" cy="512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0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speech bub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01" y="806460"/>
            <a:ext cx="5121296" cy="512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39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lock LH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01" y="1199408"/>
            <a:ext cx="5121296" cy="488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95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block LH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01" y="1436914"/>
            <a:ext cx="5121296" cy="4493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96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sterisk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8510" y="-273148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67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asterisk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8510" y="-273148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38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001" y="-7803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450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quote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001" y="-7803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37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looking at a computer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04D6F-9084-414C-4AFF-35605AF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86" y="0"/>
            <a:ext cx="7232500" cy="2181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09" y="669352"/>
            <a:ext cx="5726373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58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outline speech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14520-5712-1626-CFF0-BD18344DB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005" y="819798"/>
            <a:ext cx="5502550" cy="5502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62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outline speech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14520-5712-1626-CFF0-BD18344DB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226" y="950026"/>
            <a:ext cx="5372322" cy="5372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219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rrow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220" y="1658023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3825-C8CD-85A6-5786-410677C7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18" y="1236726"/>
            <a:ext cx="4214420" cy="4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6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arrow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220" y="1658023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3825-C8CD-85A6-5786-410677C7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18" y="1321790"/>
            <a:ext cx="4214420" cy="4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40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steris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9783" y="1774876"/>
            <a:ext cx="7504216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196D-09E5-982E-52DE-E6F1CB55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17" y="1737040"/>
            <a:ext cx="2197988" cy="2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3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asteris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9783" y="1774876"/>
            <a:ext cx="7504216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196D-09E5-982E-52DE-E6F1CB55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17" y="1737040"/>
            <a:ext cx="2197988" cy="2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6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881D34-5586-1F09-1997-1B275CDB7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3612" y="2219722"/>
            <a:ext cx="4810125" cy="1615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C5348-7413-C56C-55CE-A07147042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457" y="0"/>
            <a:ext cx="6953236" cy="632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5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881D34-5586-1F09-1997-1B275CDB7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3612" y="2219722"/>
            <a:ext cx="4810125" cy="1615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C5348-7413-C56C-55CE-A07147042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46" y="473089"/>
            <a:ext cx="5851054" cy="58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498C1-3D7D-5D71-BE71-4A2C39DE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5FE3-4056-4AAB-8D61-713ADB4C9B00}" type="datetimeFigureOut">
              <a:rPr lang="en-GB" smtClean="0"/>
              <a:t>10/08/2023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0CDF5-CE50-55C6-90AA-6619FAD6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5BDF8-171A-D8D1-525B-DFDD1365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405-4260-4512-8C8C-1FB3A493F6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861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651000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39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at a person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99A-884A-6026-4D0A-F38C50307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244" y="1636640"/>
            <a:ext cx="4869848" cy="48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990" y="2471887"/>
            <a:ext cx="3444355" cy="15996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6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05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at a person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99A-884A-6026-4D0A-F38C50307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244" y="1636640"/>
            <a:ext cx="4869848" cy="48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990" y="2471887"/>
            <a:ext cx="3444355" cy="15996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37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2 co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651000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901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283"/>
            <a:ext cx="10217888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5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75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lock L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B952B-6F7B-F7A0-3416-596258F0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11" y="1210538"/>
            <a:ext cx="6013578" cy="5180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8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block L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B952B-6F7B-F7A0-3416-596258F0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11" y="1210537"/>
            <a:ext cx="6013578" cy="504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CB9F-1DF9-A9CD-8323-560194BF2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45924" y="6359399"/>
            <a:ext cx="17001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10/08/2023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8614-5DCE-BAF7-4024-8F504985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1B17C-C6E1-E5D4-FFA9-0D1C4EF92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B5F695-8BE0-0AB3-4595-5FA5FDD2D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© CIPD 2023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CA67CCD-8A38-9B62-14A6-59D39B22D29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49" r:id="rId3"/>
    <p:sldLayoutId id="2147483683" r:id="rId4"/>
    <p:sldLayoutId id="2147483680" r:id="rId5"/>
    <p:sldLayoutId id="2147483660" r:id="rId6"/>
    <p:sldLayoutId id="2147483685" r:id="rId7"/>
    <p:sldLayoutId id="2147483661" r:id="rId8"/>
    <p:sldLayoutId id="2147483684" r:id="rId9"/>
    <p:sldLayoutId id="2147483662" r:id="rId10"/>
    <p:sldLayoutId id="2147483686" r:id="rId11"/>
    <p:sldLayoutId id="2147483663" r:id="rId12"/>
    <p:sldLayoutId id="2147483664" r:id="rId13"/>
    <p:sldLayoutId id="2147483665" r:id="rId14"/>
    <p:sldLayoutId id="2147483666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55" r:id="rId28"/>
    <p:sldLayoutId id="214748368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74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6.sv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svg"/><Relationship Id="rId4" Type="http://schemas.openxmlformats.org/officeDocument/2006/relationships/image" Target="../media/image104.svg"/><Relationship Id="rId9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svg"/><Relationship Id="rId39" Type="http://schemas.openxmlformats.org/officeDocument/2006/relationships/image" Target="../media/image72.png"/><Relationship Id="rId21" Type="http://schemas.openxmlformats.org/officeDocument/2006/relationships/image" Target="../media/image54.png"/><Relationship Id="rId34" Type="http://schemas.openxmlformats.org/officeDocument/2006/relationships/image" Target="../media/image67.svg"/><Relationship Id="rId42" Type="http://schemas.openxmlformats.org/officeDocument/2006/relationships/image" Target="../media/image75.sv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svg"/><Relationship Id="rId32" Type="http://schemas.openxmlformats.org/officeDocument/2006/relationships/image" Target="../media/image65.svg"/><Relationship Id="rId37" Type="http://schemas.openxmlformats.org/officeDocument/2006/relationships/image" Target="../media/image70.png"/><Relationship Id="rId40" Type="http://schemas.openxmlformats.org/officeDocument/2006/relationships/image" Target="../media/image73.svg"/><Relationship Id="rId45" Type="http://schemas.openxmlformats.org/officeDocument/2006/relationships/image" Target="../media/image78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svg"/><Relationship Id="rId36" Type="http://schemas.openxmlformats.org/officeDocument/2006/relationships/image" Target="../media/image69.sv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4" Type="http://schemas.openxmlformats.org/officeDocument/2006/relationships/image" Target="../media/image77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Relationship Id="rId27" Type="http://schemas.openxmlformats.org/officeDocument/2006/relationships/image" Target="../media/image60.png"/><Relationship Id="rId30" Type="http://schemas.openxmlformats.org/officeDocument/2006/relationships/image" Target="../media/image63.sv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svg"/><Relationship Id="rId46" Type="http://schemas.openxmlformats.org/officeDocument/2006/relationships/image" Target="../media/image79.svg"/><Relationship Id="rId20" Type="http://schemas.openxmlformats.org/officeDocument/2006/relationships/image" Target="../media/image53.svg"/><Relationship Id="rId41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EFC9-0120-1779-8DA2-63F1EF694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909" y="377252"/>
            <a:ext cx="6226791" cy="1400748"/>
          </a:xfrm>
        </p:spPr>
        <p:txBody>
          <a:bodyPr>
            <a:normAutofit fontScale="90000"/>
          </a:bodyPr>
          <a:lstStyle/>
          <a:p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Working Smarter on the Skills Agenda</a:t>
            </a:r>
            <a:br>
              <a:rPr lang="en-GB" sz="48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br>
              <a:rPr lang="en-GB" sz="18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Practical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strategies for progressive L&amp;D professionals </a:t>
            </a:r>
            <a:endParaRPr lang="en-GB" dirty="0"/>
          </a:p>
        </p:txBody>
      </p:sp>
      <p:pic>
        <p:nvPicPr>
          <p:cNvPr id="3" name="Picture 2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DD74604B-D63E-2874-55D8-F97C6FE8B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491510" y="3721101"/>
            <a:ext cx="1950892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04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850" y="2803905"/>
            <a:ext cx="8351337" cy="8760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57069" y="2562590"/>
            <a:ext cx="2639577" cy="1384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0906"/>
              </a:lnSpc>
              <a:buNone/>
            </a:pPr>
            <a:r>
              <a:rPr lang="en-US" sz="9600" b="1" kern="0" spc="-288" dirty="0">
                <a:solidFill>
                  <a:srgbClr val="412D4A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53%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3241028" y="3786405"/>
            <a:ext cx="9185914" cy="3244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250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 L&amp;D report increased workload in 2023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A9A10C2-D636-F6F9-EDDE-2E666DA4E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570" y="791103"/>
            <a:ext cx="8949690" cy="6223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Slido</a:t>
            </a:r>
            <a:r>
              <a:rPr lang="en-US" dirty="0">
                <a:solidFill>
                  <a:srgbClr val="FFB701"/>
                </a:solidFill>
              </a:rPr>
              <a:t> </a:t>
            </a:r>
            <a:r>
              <a:rPr lang="en-US" dirty="0"/>
              <a:t>word cloud</a:t>
            </a:r>
            <a:br>
              <a:rPr lang="en-US" dirty="0">
                <a:solidFill>
                  <a:srgbClr val="FFB701"/>
                </a:solidFill>
              </a:rPr>
            </a:br>
            <a:r>
              <a:rPr lang="en-US" dirty="0">
                <a:solidFill>
                  <a:srgbClr val="FFB701"/>
                </a:solidFill>
              </a:rPr>
              <a:t>Your key barrier to supporting skills development?</a:t>
            </a:r>
            <a:endParaRPr lang="en-GB" dirty="0"/>
          </a:p>
        </p:txBody>
      </p:sp>
      <p:pic>
        <p:nvPicPr>
          <p:cNvPr id="3" name="Picture 2" descr="A barrier with a stop sign&#10;&#10;Description automatically generated">
            <a:extLst>
              <a:ext uri="{FF2B5EF4-FFF2-40B4-BE49-F238E27FC236}">
                <a16:creationId xmlns:a16="http://schemas.microsoft.com/office/drawing/2014/main" id="{9D15F859-9749-28B7-527D-B3B66D2F2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09" b="4631"/>
          <a:stretch/>
        </p:blipFill>
        <p:spPr>
          <a:xfrm>
            <a:off x="701112" y="1874577"/>
            <a:ext cx="4096356" cy="404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EB03E1-981A-E895-FC9F-AA68DE113037}"/>
              </a:ext>
            </a:extLst>
          </p:cNvPr>
          <p:cNvSpPr txBox="1">
            <a:spLocks/>
          </p:cNvSpPr>
          <p:nvPr/>
        </p:nvSpPr>
        <p:spPr>
          <a:xfrm>
            <a:off x="5242749" y="2242158"/>
            <a:ext cx="2818356" cy="34913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dirty="0">
                <a:solidFill>
                  <a:srgbClr val="3D1152"/>
                </a:solidFill>
              </a:rPr>
              <a:t>In a word …</a:t>
            </a:r>
            <a:br>
              <a:rPr lang="en-US" dirty="0">
                <a:solidFill>
                  <a:srgbClr val="3D1152"/>
                </a:solidFill>
              </a:rPr>
            </a:br>
            <a:endParaRPr lang="en-US" sz="2000" dirty="0">
              <a:solidFill>
                <a:srgbClr val="3D1152"/>
              </a:solidFill>
            </a:endParaRPr>
          </a:p>
          <a:p>
            <a:pPr algn="ctr">
              <a:lnSpc>
                <a:spcPct val="114000"/>
              </a:lnSpc>
            </a:pPr>
            <a:r>
              <a:rPr lang="en-US" dirty="0">
                <a:solidFill>
                  <a:srgbClr val="3D1152"/>
                </a:solidFill>
              </a:rPr>
              <a:t>What’s your key barrier to supporting skills development?</a:t>
            </a:r>
            <a:endParaRPr lang="en-GB" dirty="0">
              <a:solidFill>
                <a:srgbClr val="3D115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899E1-DC7C-BB09-2B20-A921EA12B6CE}"/>
              </a:ext>
            </a:extLst>
          </p:cNvPr>
          <p:cNvSpPr txBox="1"/>
          <p:nvPr/>
        </p:nvSpPr>
        <p:spPr>
          <a:xfrm>
            <a:off x="8506387" y="1874577"/>
            <a:ext cx="2984501" cy="4046537"/>
          </a:xfrm>
          <a:prstGeom prst="rect">
            <a:avLst/>
          </a:prstGeom>
          <a:solidFill>
            <a:srgbClr val="FFB701"/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www.slido.com</a:t>
            </a:r>
            <a:br>
              <a:rPr lang="en-US" sz="26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br>
              <a:rPr lang="en-US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#CIPDskills</a:t>
            </a:r>
            <a:endParaRPr lang="en-GB" sz="2600" dirty="0">
              <a:solidFill>
                <a:srgbClr val="3D1152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5049208-80EC-5A81-5A0A-C393F867C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12" y="3629654"/>
            <a:ext cx="1941250" cy="19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6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A754-C76D-D487-4926-FE87ABCAC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804" y="1812257"/>
            <a:ext cx="5256213" cy="2891385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800" dirty="0"/>
              <a:t>Learning </a:t>
            </a:r>
            <a:r>
              <a:rPr lang="en-GB" sz="4800" dirty="0">
                <a:solidFill>
                  <a:srgbClr val="FF4E27"/>
                </a:solidFill>
              </a:rPr>
              <a:t>transformation</a:t>
            </a:r>
            <a:r>
              <a:rPr lang="en-GB" sz="4800" dirty="0"/>
              <a:t> </a:t>
            </a:r>
            <a:br>
              <a:rPr lang="en-GB" sz="4800" dirty="0"/>
            </a:br>
            <a:r>
              <a:rPr lang="en-GB" sz="4800" dirty="0"/>
              <a:t>reality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E09D-7364-2B3C-7B50-39DA2D5AB1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1525" y="1819030"/>
            <a:ext cx="3296891" cy="30285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500" dirty="0"/>
              <a:t>What got us here won’t get us there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Marshall Goldsmith</a:t>
            </a:r>
          </a:p>
          <a:p>
            <a:pPr marL="0" indent="0" algn="ctr">
              <a:buNone/>
            </a:pP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5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297999" y="1470250"/>
            <a:ext cx="6271701" cy="4058679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algn="ctr">
              <a:lnSpc>
                <a:spcPts val="4473"/>
              </a:lnSpc>
              <a:buNone/>
            </a:pP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Working </a:t>
            </a: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smarter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not harder on the skills agenda</a:t>
            </a:r>
          </a:p>
          <a:p>
            <a:pPr algn="ctr">
              <a:lnSpc>
                <a:spcPts val="4473"/>
              </a:lnSpc>
              <a:buNone/>
            </a:pPr>
            <a:endParaRPr lang="en-US" sz="32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  <a:cs typeface="Tragic Marker" pitchFamily="34" charset="-120"/>
            </a:endParaRPr>
          </a:p>
          <a:p>
            <a:pPr marL="450850" indent="-450850">
              <a:lnSpc>
                <a:spcPts val="4473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Focus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on the 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right thing</a:t>
            </a:r>
            <a:endParaRPr lang="en-US" sz="3200" dirty="0">
              <a:solidFill>
                <a:srgbClr val="C84F35"/>
              </a:solidFill>
              <a:latin typeface="Trebuchet MS" panose="020B0603020202020204" pitchFamily="34" charset="0"/>
              <a:ea typeface="Tragic Marker" pitchFamily="34" charset="-122"/>
            </a:endParaRPr>
          </a:p>
          <a:p>
            <a:pPr marL="450850" indent="-450850">
              <a:lnSpc>
                <a:spcPts val="4473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Do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right thing</a:t>
            </a:r>
          </a:p>
          <a:p>
            <a:pPr marL="450850" indent="-450850">
              <a:lnSpc>
                <a:spcPts val="4473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Share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load</a:t>
            </a:r>
          </a:p>
          <a:p>
            <a:pPr marL="450850" indent="-450850">
              <a:lnSpc>
                <a:spcPts val="4473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Prepare</a:t>
            </a:r>
            <a:r>
              <a:rPr lang="en-US" sz="32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 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yourself</a:t>
            </a:r>
          </a:p>
          <a:p>
            <a:pPr algn="ctr">
              <a:lnSpc>
                <a:spcPts val="4473"/>
              </a:lnSpc>
              <a:buNone/>
            </a:pPr>
            <a:endParaRPr lang="en-US" sz="36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pic>
        <p:nvPicPr>
          <p:cNvPr id="4" name="Picture 3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1F6861CC-73D2-B3B5-0B5D-453FACC10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55688" y="584200"/>
            <a:ext cx="3657533" cy="509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9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42A0B5-D774-6A47-D15F-EC3FA19EF3DB}"/>
              </a:ext>
            </a:extLst>
          </p:cNvPr>
          <p:cNvSpPr txBox="1">
            <a:spLocks/>
          </p:cNvSpPr>
          <p:nvPr/>
        </p:nvSpPr>
        <p:spPr>
          <a:xfrm>
            <a:off x="6223940" y="2321903"/>
            <a:ext cx="5181600" cy="1861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D115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4E27"/>
                </a:solidFill>
              </a:rPr>
              <a:t>Focus </a:t>
            </a:r>
            <a:r>
              <a:rPr lang="en-GB" sz="4800" dirty="0"/>
              <a:t>on the </a:t>
            </a:r>
            <a:br>
              <a:rPr lang="en-GB" sz="4800" dirty="0"/>
            </a:br>
            <a:r>
              <a:rPr lang="en-GB" sz="4800" dirty="0"/>
              <a:t>right thing</a:t>
            </a:r>
            <a:endParaRPr lang="en-GB" sz="4800" dirty="0">
              <a:solidFill>
                <a:srgbClr val="FF4E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F31E4-882B-02E7-5BDA-846A07F91571}"/>
              </a:ext>
            </a:extLst>
          </p:cNvPr>
          <p:cNvSpPr txBox="1"/>
          <p:nvPr/>
        </p:nvSpPr>
        <p:spPr>
          <a:xfrm>
            <a:off x="308725" y="358331"/>
            <a:ext cx="914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Working smarter not harder on the skills agenda</a:t>
            </a:r>
          </a:p>
        </p:txBody>
      </p:sp>
    </p:spTree>
    <p:extLst>
      <p:ext uri="{BB962C8B-B14F-4D97-AF65-F5344CB8AC3E}">
        <p14:creationId xmlns:p14="http://schemas.microsoft.com/office/powerpoint/2010/main" val="363612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6DE55E-F26C-8C28-9A44-B17129E8D718}"/>
              </a:ext>
            </a:extLst>
          </p:cNvPr>
          <p:cNvGrpSpPr/>
          <p:nvPr/>
        </p:nvGrpSpPr>
        <p:grpSpPr>
          <a:xfrm>
            <a:off x="6904149" y="4177497"/>
            <a:ext cx="2505666" cy="1596530"/>
            <a:chOff x="6744660" y="4156231"/>
            <a:chExt cx="2505666" cy="1596530"/>
          </a:xfrm>
        </p:grpSpPr>
        <p:pic>
          <p:nvPicPr>
            <p:cNvPr id="5" name="Object 4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4660" y="4156231"/>
              <a:ext cx="2505666" cy="1596530"/>
            </a:xfrm>
            <a:prstGeom prst="rect">
              <a:avLst/>
            </a:prstGeom>
          </p:spPr>
        </p:pic>
        <p:sp>
          <p:nvSpPr>
            <p:cNvPr id="6" name="Object 5"/>
            <p:cNvSpPr/>
            <p:nvPr/>
          </p:nvSpPr>
          <p:spPr>
            <a:xfrm>
              <a:off x="7044325" y="4450129"/>
              <a:ext cx="1906336" cy="103864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045"/>
                </a:lnSpc>
                <a:buNone/>
              </a:pPr>
              <a:r>
                <a:rPr lang="en-US" sz="1800" dirty="0">
                  <a:solidFill>
                    <a:srgbClr val="412D4A"/>
                  </a:solidFill>
                  <a:latin typeface="Poppins" pitchFamily="34" charset="0"/>
                  <a:ea typeface="Poppins" pitchFamily="34" charset="-122"/>
                  <a:cs typeface="Poppins" pitchFamily="34" charset="-120"/>
                </a:rPr>
                <a:t>we are working harder but not necessarily on the right thing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FED320-BFEB-B0A5-930C-ABAEFEB51885}"/>
              </a:ext>
            </a:extLst>
          </p:cNvPr>
          <p:cNvGrpSpPr/>
          <p:nvPr/>
        </p:nvGrpSpPr>
        <p:grpSpPr>
          <a:xfrm>
            <a:off x="392219" y="2002353"/>
            <a:ext cx="11237440" cy="1622567"/>
            <a:chOff x="392219" y="2002353"/>
            <a:chExt cx="11237440" cy="1622567"/>
          </a:xfrm>
        </p:grpSpPr>
        <p:pic>
          <p:nvPicPr>
            <p:cNvPr id="2" name="Object 1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6864" y="2228395"/>
              <a:ext cx="7912795" cy="585242"/>
            </a:xfrm>
            <a:prstGeom prst="rect">
              <a:avLst/>
            </a:prstGeom>
          </p:spPr>
        </p:pic>
        <p:sp>
          <p:nvSpPr>
            <p:cNvPr id="4" name="Object 3"/>
            <p:cNvSpPr/>
            <p:nvPr/>
          </p:nvSpPr>
          <p:spPr>
            <a:xfrm>
              <a:off x="3889664" y="2973922"/>
              <a:ext cx="7691982" cy="51932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l">
                <a:lnSpc>
                  <a:spcPts val="2045"/>
                </a:lnSpc>
                <a:buNone/>
              </a:pPr>
              <a:r>
                <a:rPr lang="en-US" sz="1800" dirty="0">
                  <a:solidFill>
                    <a:srgbClr val="000000">
                      <a:alpha val="80000"/>
                    </a:srgbClr>
                  </a:solidFill>
                  <a:latin typeface="Poppins" pitchFamily="34" charset="0"/>
                  <a:ea typeface="Poppins" pitchFamily="34" charset="-122"/>
                  <a:cs typeface="Poppins" pitchFamily="34" charset="-120"/>
                </a:rPr>
                <a:t>of L&amp;D agree they are proactive in identifying the performance issue before recommending a solution</a:t>
              </a:r>
              <a:endParaRPr lang="en-US" dirty="0"/>
            </a:p>
          </p:txBody>
        </p:sp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B19D52B5-8E91-117E-A954-5358BFC8136D}"/>
                </a:ext>
              </a:extLst>
            </p:cNvPr>
            <p:cNvSpPr/>
            <p:nvPr/>
          </p:nvSpPr>
          <p:spPr>
            <a:xfrm>
              <a:off x="392219" y="2002353"/>
              <a:ext cx="2943357" cy="162256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r">
                <a:lnSpc>
                  <a:spcPts val="12780"/>
                </a:lnSpc>
                <a:buNone/>
              </a:pPr>
              <a:r>
                <a:rPr lang="en-US" sz="11250" b="1" kern="0" spc="-337" dirty="0">
                  <a:solidFill>
                    <a:srgbClr val="412D4A"/>
                  </a:solidFill>
                  <a:latin typeface="Poppins" pitchFamily="34" charset="0"/>
                  <a:ea typeface="Poppins" pitchFamily="34" charset="-122"/>
                  <a:cs typeface="Poppins" pitchFamily="34" charset="-120"/>
                </a:rPr>
                <a:t>57%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A9A10C2-D636-F6F9-EDDE-2E666DA4E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70" y="632449"/>
            <a:ext cx="8949690" cy="5359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Focus on the right thing … 5 practical steps</a:t>
            </a:r>
            <a:endParaRPr lang="en-GB" dirty="0"/>
          </a:p>
        </p:txBody>
      </p:sp>
      <p:pic>
        <p:nvPicPr>
          <p:cNvPr id="2" name="Picture 1" descr="A doctor holding a stethoscope&#10;&#10;Description automatically generated">
            <a:extLst>
              <a:ext uri="{FF2B5EF4-FFF2-40B4-BE49-F238E27FC236}">
                <a16:creationId xmlns:a16="http://schemas.microsoft.com/office/drawing/2014/main" id="{7F552FA8-3592-094F-41B7-E5746AAA2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286" r="1311" b="2286"/>
          <a:stretch/>
        </p:blipFill>
        <p:spPr>
          <a:xfrm>
            <a:off x="7975599" y="2082494"/>
            <a:ext cx="3880511" cy="37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FECD0-336B-5F99-F18E-29763B985DC4}"/>
              </a:ext>
            </a:extLst>
          </p:cNvPr>
          <p:cNvSpPr txBox="1">
            <a:spLocks/>
          </p:cNvSpPr>
          <p:nvPr/>
        </p:nvSpPr>
        <p:spPr>
          <a:xfrm>
            <a:off x="512962" y="2203778"/>
            <a:ext cx="7691238" cy="34955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Address critical opportunities &amp; pain points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34155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1D40F8-6DA3-3750-9D00-1C01BC49B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3333" r="41771" b="23645"/>
          <a:stretch/>
        </p:blipFill>
        <p:spPr>
          <a:xfrm>
            <a:off x="7975600" y="2082494"/>
            <a:ext cx="3810026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2B52EF-697E-6DB7-2D61-AC907568A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962" y="2203778"/>
            <a:ext cx="7691238" cy="3495527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Address critical opportunities &amp; pain points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Immerse in, and translate strategic priorities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07818B4-62A3-721F-C355-3991E1A01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70" y="632449"/>
            <a:ext cx="8949690" cy="5359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Focus on the right thing … 5 practical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63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ith a question mark above her head&#10;&#10;Description automatically generated">
            <a:extLst>
              <a:ext uri="{FF2B5EF4-FFF2-40B4-BE49-F238E27FC236}">
                <a16:creationId xmlns:a16="http://schemas.microsoft.com/office/drawing/2014/main" id="{5DC9BB39-6BC0-747D-EBE5-80B85A55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r="31873" b="32175"/>
          <a:stretch/>
        </p:blipFill>
        <p:spPr>
          <a:xfrm>
            <a:off x="7975600" y="2082493"/>
            <a:ext cx="3810026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8557C2C-54BD-5488-32BA-AA347F2E5711}"/>
              </a:ext>
            </a:extLst>
          </p:cNvPr>
          <p:cNvSpPr txBox="1">
            <a:spLocks/>
          </p:cNvSpPr>
          <p:nvPr/>
        </p:nvSpPr>
        <p:spPr>
          <a:xfrm>
            <a:off x="512962" y="2203778"/>
            <a:ext cx="7691238" cy="34955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Address critical opportunities &amp; pain points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Immerse in, and translate strategic priorities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Ask insightful diagnostic questions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93027-8B5C-81B0-E638-5537330D7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70" y="632449"/>
            <a:ext cx="8949690" cy="5359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Focus on the right thing … 5 practical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423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blue gears&#10;&#10;Description automatically generated">
            <a:extLst>
              <a:ext uri="{FF2B5EF4-FFF2-40B4-BE49-F238E27FC236}">
                <a16:creationId xmlns:a16="http://schemas.microsoft.com/office/drawing/2014/main" id="{FADE5959-471B-8017-F507-8ED7B8782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r="23156"/>
          <a:stretch/>
        </p:blipFill>
        <p:spPr>
          <a:xfrm>
            <a:off x="7975600" y="2082493"/>
            <a:ext cx="3810026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8F033D-92D5-B09A-2AAF-78A5AB0A708D}"/>
              </a:ext>
            </a:extLst>
          </p:cNvPr>
          <p:cNvSpPr txBox="1">
            <a:spLocks/>
          </p:cNvSpPr>
          <p:nvPr/>
        </p:nvSpPr>
        <p:spPr>
          <a:xfrm>
            <a:off x="512962" y="2203778"/>
            <a:ext cx="7691238" cy="34955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Address critical opportunities &amp; pain points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Immerse in, and translate strategic priorities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Ask insightful diagnostic questions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Get close to the action and managers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AC4662-DCAA-0012-0EFC-CEFE4BBF9510}"/>
              </a:ext>
            </a:extLst>
          </p:cNvPr>
          <p:cNvSpPr txBox="1">
            <a:spLocks/>
          </p:cNvSpPr>
          <p:nvPr/>
        </p:nvSpPr>
        <p:spPr>
          <a:xfrm>
            <a:off x="839470" y="632449"/>
            <a:ext cx="8949690" cy="5359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Focus on the right thing … 5 practical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42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441D41-153B-29C2-A791-1E01A3785D17}"/>
              </a:ext>
            </a:extLst>
          </p:cNvPr>
          <p:cNvGrpSpPr/>
          <p:nvPr/>
        </p:nvGrpSpPr>
        <p:grpSpPr>
          <a:xfrm>
            <a:off x="1054166" y="596377"/>
            <a:ext cx="10147756" cy="5095332"/>
            <a:chOff x="1054166" y="596377"/>
            <a:chExt cx="10147756" cy="5095332"/>
          </a:xfrm>
        </p:grpSpPr>
        <p:sp>
          <p:nvSpPr>
            <p:cNvPr id="2" name="Object 1"/>
            <p:cNvSpPr/>
            <p:nvPr/>
          </p:nvSpPr>
          <p:spPr>
            <a:xfrm>
              <a:off x="5276295" y="739294"/>
              <a:ext cx="5861539" cy="40149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/>
            <a:lstStyle/>
            <a:p>
              <a:pPr>
                <a:buNone/>
              </a:pPr>
              <a:r>
                <a:rPr lang="en-US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With …</a:t>
              </a:r>
              <a:r>
                <a:rPr lang="en-US" sz="28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 </a:t>
              </a:r>
            </a:p>
            <a:p>
              <a:pPr>
                <a:buNone/>
              </a:pPr>
              <a:endParaRPr lang="en-US" sz="2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endParaRPr>
            </a:p>
            <a:p>
              <a:pPr>
                <a:buNone/>
              </a:pPr>
              <a:r>
                <a:rPr lang="en-US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Andy Lancaster</a:t>
              </a:r>
            </a:p>
            <a:p>
              <a:pPr>
                <a:buNone/>
              </a:pPr>
              <a:r>
                <a:rPr lang="en-US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Head of Learning</a:t>
              </a:r>
            </a:p>
            <a:p>
              <a:pPr>
                <a:buNone/>
              </a:pPr>
              <a:r>
                <a:rPr lang="en-US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CIPD</a:t>
              </a:r>
            </a:p>
            <a:p>
              <a:pPr>
                <a:buNone/>
              </a:pPr>
              <a:r>
                <a:rPr lang="en-US" sz="105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       </a:t>
              </a:r>
              <a:br>
                <a:rPr lang="en-US" sz="5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</a:br>
              <a:r>
                <a:rPr lang="en-US" sz="20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       @AndyLancasterUK</a:t>
              </a:r>
            </a:p>
            <a:p>
              <a:pPr>
                <a:buNone/>
              </a:pPr>
              <a:br>
                <a:rPr lang="en-US" sz="5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</a:br>
              <a:r>
                <a:rPr lang="en-US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Laura Overton</a:t>
              </a:r>
            </a:p>
            <a:p>
              <a:pPr>
                <a:buNone/>
              </a:pPr>
              <a:r>
                <a:rPr lang="en-GB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Founder </a:t>
              </a:r>
            </a:p>
            <a:p>
              <a:pPr>
                <a:buNone/>
              </a:pPr>
              <a:r>
                <a:rPr lang="en-GB" sz="24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Learning Changemakers</a:t>
              </a:r>
            </a:p>
            <a:p>
              <a:pPr>
                <a:buNone/>
              </a:pPr>
              <a:endParaRPr lang="en-GB" sz="105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endParaRPr>
            </a:p>
            <a:p>
              <a:r>
                <a:rPr lang="en-US" sz="20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       @LauraOverton</a:t>
              </a:r>
            </a:p>
            <a:p>
              <a:pPr>
                <a:buNone/>
              </a:pPr>
              <a:r>
                <a:rPr lang="en-GB" sz="2800" dirty="0">
                  <a:solidFill>
                    <a:srgbClr val="3D1152"/>
                  </a:solidFill>
                  <a:latin typeface="Trebuchet MS" panose="020B0603020202020204" pitchFamily="34" charset="0"/>
                  <a:ea typeface="Tragic Marker" pitchFamily="34" charset="-122"/>
                </a:rPr>
                <a:t> </a:t>
              </a:r>
              <a:endParaRPr lang="en-US" sz="2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endParaRPr>
            </a:p>
            <a:p>
              <a:pPr>
                <a:lnSpc>
                  <a:spcPts val="4473"/>
                </a:lnSpc>
                <a:buNone/>
              </a:pPr>
              <a:endParaRPr lang="en-US" sz="3200" dirty="0">
                <a:solidFill>
                  <a:srgbClr val="FF4E27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ts val="4473"/>
                </a:lnSpc>
                <a:buNone/>
              </a:pPr>
              <a:endParaRPr lang="en-US" sz="36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endParaRPr>
            </a:p>
          </p:txBody>
        </p:sp>
        <p:pic>
          <p:nvPicPr>
            <p:cNvPr id="4" name="Picture 3" descr="A group of people working on a project&#10;&#10;Description automatically generated with low confidence">
              <a:extLst>
                <a:ext uri="{FF2B5EF4-FFF2-40B4-BE49-F238E27FC236}">
                  <a16:creationId xmlns:a16="http://schemas.microsoft.com/office/drawing/2014/main" id="{1F6861CC-73D2-B3B5-0B5D-453FACC10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3"/>
            <a:stretch/>
          </p:blipFill>
          <p:spPr>
            <a:xfrm>
              <a:off x="1054166" y="596377"/>
              <a:ext cx="3657533" cy="50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Laura Overton">
              <a:extLst>
                <a:ext uri="{FF2B5EF4-FFF2-40B4-BE49-F238E27FC236}">
                  <a16:creationId xmlns:a16="http://schemas.microsoft.com/office/drawing/2014/main" id="{5F3807B4-B99F-F9E4-D0F5-1BC8AF261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3825312"/>
              <a:ext cx="1734039" cy="1734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erson in a white shirt&#10;&#10;Description automatically generated">
              <a:extLst>
                <a:ext uri="{FF2B5EF4-FFF2-40B4-BE49-F238E27FC236}">
                  <a16:creationId xmlns:a16="http://schemas.microsoft.com/office/drawing/2014/main" id="{F1D76089-8C8B-7D2A-625C-84F6749BB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3" t="5740" r="17841" b="29630"/>
            <a:stretch/>
          </p:blipFill>
          <p:spPr>
            <a:xfrm>
              <a:off x="9429716" y="1561009"/>
              <a:ext cx="1772206" cy="1734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F9A07C-5B93-FB1B-3E51-2A060DF54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6295" y="2815226"/>
              <a:ext cx="452188" cy="4521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1B8F6F-D0F7-515F-15B8-5488D6AB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6295" y="5196398"/>
              <a:ext cx="452188" cy="4521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AB37352-22C9-1115-7846-623EAB332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962" y="2203778"/>
            <a:ext cx="7691238" cy="3495527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Address critical opportunities &amp; pain points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Immerse in, and translate strategic priorities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Ask insightful diagnostic questions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Get close to the action and managers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Revamp and if needed cull your offering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67510-1F44-BE98-8E0C-CC31B8EB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535" t="7229"/>
          <a:stretch/>
        </p:blipFill>
        <p:spPr>
          <a:xfrm>
            <a:off x="7975600" y="2082493"/>
            <a:ext cx="3810026" cy="376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B6775CC-C63D-A898-AB85-AD88748C3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70" y="632449"/>
            <a:ext cx="8949690" cy="5359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Focus on the right thing … 5 practical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876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A9A10C2-D636-F6F9-EDDE-2E666DA4E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870" y="801248"/>
            <a:ext cx="8949690" cy="5359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Slido poll  </a:t>
            </a:r>
            <a:br>
              <a:rPr lang="en-US" dirty="0"/>
            </a:br>
            <a:r>
              <a:rPr lang="en-US" dirty="0">
                <a:solidFill>
                  <a:srgbClr val="FFB701"/>
                </a:solidFill>
              </a:rPr>
              <a:t>Choose the 2 things that are you doing the best on? </a:t>
            </a:r>
            <a:endParaRPr lang="en-GB" dirty="0">
              <a:solidFill>
                <a:srgbClr val="FFB701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AB37352-22C9-1115-7846-623EAB332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962" y="2203778"/>
            <a:ext cx="7691238" cy="3495527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Address critical opportunities &amp; pain points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Immerse in, and translate strategic priorities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Ask insightful diagnostic questions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Get close to the action and managers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Revamp and if needed cull your offering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A28A-E11C-B9B9-A6BD-FD67860B1D6A}"/>
              </a:ext>
            </a:extLst>
          </p:cNvPr>
          <p:cNvSpPr txBox="1"/>
          <p:nvPr/>
        </p:nvSpPr>
        <p:spPr>
          <a:xfrm>
            <a:off x="8204200" y="1897063"/>
            <a:ext cx="2984501" cy="4046537"/>
          </a:xfrm>
          <a:prstGeom prst="rect">
            <a:avLst/>
          </a:prstGeom>
          <a:solidFill>
            <a:srgbClr val="FFB701"/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www.slido.com</a:t>
            </a:r>
            <a:br>
              <a:rPr lang="en-US" sz="26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br>
              <a:rPr lang="en-US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#CIPDskills</a:t>
            </a:r>
            <a:endParaRPr lang="en-GB" sz="2600" dirty="0">
              <a:solidFill>
                <a:srgbClr val="3D1152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330EAF2-D71F-EA22-F7FF-39ECA47B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25" y="3579550"/>
            <a:ext cx="1941250" cy="19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6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8DBC4-92C1-05F2-31DA-5DA71910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166" y="1373357"/>
            <a:ext cx="6025354" cy="411128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6B995C13-F7F4-78AA-5D98-49768CC79FBE}"/>
              </a:ext>
            </a:extLst>
          </p:cNvPr>
          <p:cNvSpPr/>
          <p:nvPr/>
        </p:nvSpPr>
        <p:spPr>
          <a:xfrm>
            <a:off x="219020" y="2527414"/>
            <a:ext cx="5446938" cy="4326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408"/>
              </a:lnSpc>
              <a:buNone/>
            </a:pPr>
            <a:r>
              <a:rPr lang="en-US" sz="11500" b="1" dirty="0">
                <a:solidFill>
                  <a:srgbClr val="412D4A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67%</a:t>
            </a:r>
            <a:endParaRPr lang="en-US" sz="800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E2AF2AE-69B7-C9F7-8447-E43C0D425711}"/>
              </a:ext>
            </a:extLst>
          </p:cNvPr>
          <p:cNvSpPr/>
          <p:nvPr/>
        </p:nvSpPr>
        <p:spPr>
          <a:xfrm>
            <a:off x="738973" y="3724607"/>
            <a:ext cx="4066109" cy="10625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400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Agree that their leaders recognise the impact L&amp;D has on organisational and people priorities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84BD2-EC4F-20D5-9887-DA98144D3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099" y="382104"/>
            <a:ext cx="3424847" cy="2820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D943B-D269-A717-EB3D-7A29BA5D5EF8}"/>
              </a:ext>
            </a:extLst>
          </p:cNvPr>
          <p:cNvSpPr txBox="1"/>
          <p:nvPr/>
        </p:nvSpPr>
        <p:spPr>
          <a:xfrm>
            <a:off x="7861007" y="1130449"/>
            <a:ext cx="1723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01355"/>
                </a:solidFill>
                <a:latin typeface="Trebuchet MS" panose="020B0603020202020204" pitchFamily="34" charset="0"/>
              </a:rPr>
              <a:t>Identify a performance issue before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61BC2-9656-96D1-D5DF-E8BDA75E2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99" y="3167741"/>
            <a:ext cx="3746047" cy="3035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C60AB-036D-67A8-73B6-1F548E6A36F0}"/>
              </a:ext>
            </a:extLst>
          </p:cNvPr>
          <p:cNvSpPr txBox="1"/>
          <p:nvPr/>
        </p:nvSpPr>
        <p:spPr>
          <a:xfrm>
            <a:off x="7893022" y="4056605"/>
            <a:ext cx="1716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01355"/>
                </a:solidFill>
                <a:latin typeface="Trebuchet MS" panose="020B0603020202020204" pitchFamily="34" charset="0"/>
              </a:rPr>
              <a:t>Processes in place for continual improvement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E28857B7-A9B6-921A-F48D-FBE8A6751B74}"/>
              </a:ext>
            </a:extLst>
          </p:cNvPr>
          <p:cNvSpPr/>
          <p:nvPr/>
        </p:nvSpPr>
        <p:spPr>
          <a:xfrm>
            <a:off x="353214" y="2121689"/>
            <a:ext cx="5868046" cy="26146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buNone/>
            </a:pP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cs typeface="Poppins" pitchFamily="34" charset="-120"/>
              </a:rPr>
              <a:t>L&amp;D teams whose value is recognized by leaders</a:t>
            </a:r>
          </a:p>
          <a:p>
            <a:pPr algn="ctr">
              <a:buNone/>
            </a:pPr>
            <a:b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</a:b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cs typeface="Poppins" pitchFamily="34" charset="-120"/>
              </a:rPr>
              <a:t>Focus on the </a:t>
            </a: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right thing …</a:t>
            </a:r>
            <a:b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</a:b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cs typeface="Poppins" pitchFamily="34" charset="-120"/>
              </a:rPr>
              <a:t>the priorities of the business</a:t>
            </a:r>
          </a:p>
        </p:txBody>
      </p:sp>
    </p:spTree>
    <p:extLst>
      <p:ext uri="{BB962C8B-B14F-4D97-AF65-F5344CB8AC3E}">
        <p14:creationId xmlns:p14="http://schemas.microsoft.com/office/powerpoint/2010/main" val="266875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42A0B5-D774-6A47-D15F-EC3FA19EF3DB}"/>
              </a:ext>
            </a:extLst>
          </p:cNvPr>
          <p:cNvSpPr txBox="1">
            <a:spLocks/>
          </p:cNvSpPr>
          <p:nvPr/>
        </p:nvSpPr>
        <p:spPr>
          <a:xfrm>
            <a:off x="6223940" y="2321903"/>
            <a:ext cx="5181600" cy="15235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D115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4E27"/>
                </a:solidFill>
              </a:rPr>
              <a:t>Do </a:t>
            </a:r>
            <a:r>
              <a:rPr lang="en-GB" sz="4800" dirty="0"/>
              <a:t>the right thing</a:t>
            </a:r>
            <a:endParaRPr lang="en-GB" sz="4800" dirty="0">
              <a:solidFill>
                <a:srgbClr val="FF4E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32C9E-7095-E38B-969A-5A7E37C2A8A2}"/>
              </a:ext>
            </a:extLst>
          </p:cNvPr>
          <p:cNvSpPr txBox="1"/>
          <p:nvPr/>
        </p:nvSpPr>
        <p:spPr>
          <a:xfrm>
            <a:off x="346303" y="358331"/>
            <a:ext cx="914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Working smarter not harder on the skills agenda</a:t>
            </a:r>
          </a:p>
        </p:txBody>
      </p:sp>
    </p:spTree>
    <p:extLst>
      <p:ext uri="{BB962C8B-B14F-4D97-AF65-F5344CB8AC3E}">
        <p14:creationId xmlns:p14="http://schemas.microsoft.com/office/powerpoint/2010/main" val="263583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5CC3B-B745-5396-6A37-A4392FEC5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108" y="174968"/>
            <a:ext cx="9144000" cy="732159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4E27"/>
                </a:solidFill>
                <a:ea typeface="+mn-ea"/>
                <a:cs typeface="Poppins" pitchFamily="34" charset="-120"/>
              </a:rPr>
              <a:t>It’s not just about more content!</a:t>
            </a:r>
          </a:p>
        </p:txBody>
      </p:sp>
      <p:pic>
        <p:nvPicPr>
          <p:cNvPr id="8" name="Picture Placeholder 7" descr="A stack of books in a library&#10;&#10;Description automatically generated">
            <a:extLst>
              <a:ext uri="{FF2B5EF4-FFF2-40B4-BE49-F238E27FC236}">
                <a16:creationId xmlns:a16="http://schemas.microsoft.com/office/drawing/2014/main" id="{1EAC0100-BA82-983C-3A6D-668090E123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3" r="20412"/>
          <a:stretch/>
        </p:blipFill>
        <p:spPr>
          <a:xfrm>
            <a:off x="838200" y="1493197"/>
            <a:ext cx="4483644" cy="433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F867D-7947-3479-BAB1-724FE18D9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655" y="1493197"/>
            <a:ext cx="5579301" cy="43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82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C5231D-71C4-7D2D-93A1-72F4D3932B00}"/>
              </a:ext>
            </a:extLst>
          </p:cNvPr>
          <p:cNvGrpSpPr/>
          <p:nvPr/>
        </p:nvGrpSpPr>
        <p:grpSpPr>
          <a:xfrm>
            <a:off x="5649239" y="1039659"/>
            <a:ext cx="6363468" cy="4928867"/>
            <a:chOff x="5649239" y="1039659"/>
            <a:chExt cx="6363468" cy="49288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510D48-4E7A-C70D-586F-5952D5D43818}"/>
                </a:ext>
              </a:extLst>
            </p:cNvPr>
            <p:cNvGrpSpPr/>
            <p:nvPr/>
          </p:nvGrpSpPr>
          <p:grpSpPr>
            <a:xfrm>
              <a:off x="5649239" y="1039659"/>
              <a:ext cx="6363468" cy="4928867"/>
              <a:chOff x="5649239" y="1039659"/>
              <a:chExt cx="6363468" cy="492886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EF7BB69-6081-509E-0D8B-94D73BDD4B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2925" t="6777" r="11820"/>
              <a:stretch/>
            </p:blipFill>
            <p:spPr>
              <a:xfrm>
                <a:off x="5649239" y="1039659"/>
                <a:ext cx="6363468" cy="492886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9771699-BB0D-B884-3FD2-217110891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398" t="9093" r="88437" b="82127"/>
              <a:stretch/>
            </p:blipFill>
            <p:spPr>
              <a:xfrm>
                <a:off x="5741618" y="1619250"/>
                <a:ext cx="500432" cy="464246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CD943B-D269-A717-EB3D-7A29BA5D5EF8}"/>
                </a:ext>
              </a:extLst>
            </p:cNvPr>
            <p:cNvSpPr txBox="1"/>
            <p:nvPr/>
          </p:nvSpPr>
          <p:spPr>
            <a:xfrm>
              <a:off x="8267179" y="2580465"/>
              <a:ext cx="25342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Design and make recommendations using evidence informed principles</a:t>
              </a:r>
            </a:p>
          </p:txBody>
        </p:sp>
      </p:grpSp>
      <p:sp>
        <p:nvSpPr>
          <p:cNvPr id="10" name="Object 3">
            <a:extLst>
              <a:ext uri="{FF2B5EF4-FFF2-40B4-BE49-F238E27FC236}">
                <a16:creationId xmlns:a16="http://schemas.microsoft.com/office/drawing/2014/main" id="{E28857B7-A9B6-921A-F48D-FBE8A6751B74}"/>
              </a:ext>
            </a:extLst>
          </p:cNvPr>
          <p:cNvSpPr/>
          <p:nvPr/>
        </p:nvSpPr>
        <p:spPr>
          <a:xfrm>
            <a:off x="751919" y="2262866"/>
            <a:ext cx="4609221" cy="25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buNone/>
            </a:pP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cs typeface="Poppins" pitchFamily="34" charset="-120"/>
              </a:rPr>
              <a:t>L&amp;D teams whose value is recognized by leaders</a:t>
            </a:r>
          </a:p>
          <a:p>
            <a:pPr algn="ctr">
              <a:buNone/>
            </a:pPr>
            <a:endParaRPr lang="en-US" sz="2000" dirty="0">
              <a:solidFill>
                <a:srgbClr val="412D4A"/>
              </a:solidFill>
              <a:latin typeface="Trebuchet MS" panose="020B0603020202020204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buNone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Intentionally</a:t>
            </a: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 </a:t>
            </a:r>
            <a:r>
              <a:rPr lang="en-US" sz="3200" dirty="0">
                <a:solidFill>
                  <a:srgbClr val="3D1152"/>
                </a:solidFill>
                <a:latin typeface="Trebuchet MS" panose="020B0603020202020204" pitchFamily="34" charset="0"/>
                <a:cs typeface="Poppins" pitchFamily="34" charset="-120"/>
              </a:rPr>
              <a:t>take action that</a:t>
            </a: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 </a:t>
            </a: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build skill</a:t>
            </a:r>
          </a:p>
        </p:txBody>
      </p:sp>
    </p:spTree>
    <p:extLst>
      <p:ext uri="{BB962C8B-B14F-4D97-AF65-F5344CB8AC3E}">
        <p14:creationId xmlns:p14="http://schemas.microsoft.com/office/powerpoint/2010/main" val="163305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e chart with numbers and a graph&#10;&#10;Description automatically generated">
            <a:extLst>
              <a:ext uri="{FF2B5EF4-FFF2-40B4-BE49-F238E27FC236}">
                <a16:creationId xmlns:a16="http://schemas.microsoft.com/office/drawing/2014/main" id="{63651E7A-1A91-1075-5632-78FD206FD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" t="6730" r="35101" b="2565"/>
          <a:stretch/>
        </p:blipFill>
        <p:spPr>
          <a:xfrm>
            <a:off x="7899400" y="2107894"/>
            <a:ext cx="3880510" cy="37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1EC1033-8B2A-D975-4E76-576F74C10B9F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</p:txBody>
      </p:sp>
    </p:spTree>
    <p:extLst>
      <p:ext uri="{BB962C8B-B14F-4D97-AF65-F5344CB8AC3E}">
        <p14:creationId xmlns:p14="http://schemas.microsoft.com/office/powerpoint/2010/main" val="1145692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lhouette of men working on a scaffolding&#10;&#10;Description automatically generated">
            <a:extLst>
              <a:ext uri="{FF2B5EF4-FFF2-40B4-BE49-F238E27FC236}">
                <a16:creationId xmlns:a16="http://schemas.microsoft.com/office/drawing/2014/main" id="{28FB20B4-B444-53DF-4AD2-54F28BD5D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12056" r="22197" b="14756"/>
          <a:stretch/>
        </p:blipFill>
        <p:spPr>
          <a:xfrm>
            <a:off x="7899399" y="2107895"/>
            <a:ext cx="3880511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3AC7D4-4599-A239-E12D-5EB190F249AA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Scaffolding and knowledge acquisition</a:t>
            </a:r>
          </a:p>
        </p:txBody>
      </p:sp>
    </p:spTree>
    <p:extLst>
      <p:ext uri="{BB962C8B-B14F-4D97-AF65-F5344CB8AC3E}">
        <p14:creationId xmlns:p14="http://schemas.microsoft.com/office/powerpoint/2010/main" val="3858334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  <p:pic>
        <p:nvPicPr>
          <p:cNvPr id="10" name="Picture 9" descr="A group of rubber ducks with a flag in the middle&#10;&#10;Description automatically generated">
            <a:extLst>
              <a:ext uri="{FF2B5EF4-FFF2-40B4-BE49-F238E27FC236}">
                <a16:creationId xmlns:a16="http://schemas.microsoft.com/office/drawing/2014/main" id="{5A96C502-6776-F295-8200-398E7343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9"/>
          <a:stretch/>
        </p:blipFill>
        <p:spPr>
          <a:xfrm>
            <a:off x="7899399" y="2107894"/>
            <a:ext cx="3880511" cy="37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21E86C-21A2-045F-7923-9AFF25F320E2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Scaffolding and knowledge acquisition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Peer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1637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55688" y="1364673"/>
            <a:ext cx="5040312" cy="3888297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>
              <a:buNone/>
            </a:pPr>
            <a:r>
              <a:rPr lang="en-US" sz="3200" b="1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Welcome to the webinar</a:t>
            </a:r>
          </a:p>
          <a:p>
            <a:pPr>
              <a:buNone/>
            </a:pPr>
            <a:endParaRPr lang="en-US" sz="28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  <a:p>
            <a:pPr>
              <a:buNone/>
            </a:pPr>
            <a:endParaRPr lang="en-US" sz="28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  <a:p>
            <a:pPr>
              <a:buNone/>
            </a:pP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Working in the chat … </a:t>
            </a:r>
          </a:p>
          <a:p>
            <a:pPr>
              <a:buNone/>
            </a:pPr>
            <a:endParaRPr lang="en-US" sz="28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  <a:p>
            <a:pPr>
              <a:buNone/>
            </a:pP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For the webinar, frame a question that you need to answer around skills development in your context</a:t>
            </a:r>
            <a:endParaRPr lang="en-US" sz="2800" dirty="0">
              <a:solidFill>
                <a:srgbClr val="FF4E27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4473"/>
              </a:lnSpc>
              <a:buNone/>
            </a:pPr>
            <a:endParaRPr lang="en-US" sz="36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E4D981-BE49-EF74-D357-CC6DDCB8B79F}"/>
              </a:ext>
            </a:extLst>
          </p:cNvPr>
          <p:cNvGrpSpPr/>
          <p:nvPr/>
        </p:nvGrpSpPr>
        <p:grpSpPr>
          <a:xfrm>
            <a:off x="6731198" y="1129147"/>
            <a:ext cx="3269512" cy="4359349"/>
            <a:chOff x="6791104" y="1334385"/>
            <a:chExt cx="3269512" cy="4359349"/>
          </a:xfrm>
        </p:grpSpPr>
        <p:pic>
          <p:nvPicPr>
            <p:cNvPr id="7" name="Picture 6" descr="A black rectangular frame with a black background&#10;&#10;Description automatically generated">
              <a:extLst>
                <a:ext uri="{FF2B5EF4-FFF2-40B4-BE49-F238E27FC236}">
                  <a16:creationId xmlns:a16="http://schemas.microsoft.com/office/drawing/2014/main" id="{B0B4B5ED-614D-F230-8D83-FAA125A3B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104" y="1334385"/>
              <a:ext cx="3269512" cy="4359349"/>
            </a:xfrm>
            <a:prstGeom prst="rect">
              <a:avLst/>
            </a:prstGeom>
          </p:spPr>
        </p:pic>
        <p:pic>
          <p:nvPicPr>
            <p:cNvPr id="5" name="Picture 4" descr="A group of people working on a project&#10;&#10;Description automatically generated with low confidence">
              <a:extLst>
                <a:ext uri="{FF2B5EF4-FFF2-40B4-BE49-F238E27FC236}">
                  <a16:creationId xmlns:a16="http://schemas.microsoft.com/office/drawing/2014/main" id="{3C24B438-EBC9-920C-AB34-804B0B7A4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3"/>
            <a:stretch/>
          </p:blipFill>
          <p:spPr>
            <a:xfrm>
              <a:off x="7050929" y="1569911"/>
              <a:ext cx="2794820" cy="3888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1380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6CB9DA-1076-2517-BB52-A01FAE32B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400" t="6968" r="19732" b="6968"/>
          <a:stretch/>
        </p:blipFill>
        <p:spPr>
          <a:xfrm>
            <a:off x="7899398" y="2107894"/>
            <a:ext cx="3880509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D1B949B-E44F-0DF1-3625-CD37C32B6BA1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Scaffolding and knowledge acquisition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Peer collaboration 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Spaced repetition and practice</a:t>
            </a:r>
          </a:p>
        </p:txBody>
      </p:sp>
    </p:spTree>
    <p:extLst>
      <p:ext uri="{BB962C8B-B14F-4D97-AF65-F5344CB8AC3E}">
        <p14:creationId xmlns:p14="http://schemas.microsoft.com/office/powerpoint/2010/main" val="2427850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camera lens&#10;&#10;Description automatically generated">
            <a:extLst>
              <a:ext uri="{FF2B5EF4-FFF2-40B4-BE49-F238E27FC236}">
                <a16:creationId xmlns:a16="http://schemas.microsoft.com/office/drawing/2014/main" id="{DC81CFF6-4DCA-C04B-D8C2-B9C3A3370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6117" r="18527" b="2250"/>
          <a:stretch/>
        </p:blipFill>
        <p:spPr>
          <a:xfrm>
            <a:off x="7899399" y="2107894"/>
            <a:ext cx="3880510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D1B949B-E44F-0DF1-3625-CD37C32B6BA1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Scaffolding and knowledge acquisition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Peer collaboration 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Spaced repetition and practice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9649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4A64E1F-A6DF-AC14-DE4E-E408E25B7C79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Scaffolding and knowledge acquisition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Peer collaboration 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Spaced repetition and practice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Reflection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Promote experimentation, value mistakes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A9BD97-8FF2-1998-645F-0CD480071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260" r="26766" b="4445"/>
          <a:stretch/>
        </p:blipFill>
        <p:spPr>
          <a:xfrm>
            <a:off x="7899399" y="2115740"/>
            <a:ext cx="3880511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Do the right thing … 5 practical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5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900" y="643568"/>
            <a:ext cx="8941686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In the chat</a:t>
            </a:r>
            <a:br>
              <a:rPr lang="en-US" dirty="0"/>
            </a:br>
            <a:r>
              <a:rPr lang="en-US" dirty="0">
                <a:solidFill>
                  <a:srgbClr val="FFB701"/>
                </a:solidFill>
              </a:rPr>
              <a:t>Which number has most potential in </a:t>
            </a:r>
            <a:r>
              <a:rPr lang="en-US">
                <a:solidFill>
                  <a:srgbClr val="FFB701"/>
                </a:solidFill>
              </a:rPr>
              <a:t>your context?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77393D-0C39-4FC2-EE44-47ED4E1AC7F8}"/>
              </a:ext>
            </a:extLst>
          </p:cNvPr>
          <p:cNvSpPr txBox="1">
            <a:spLocks/>
          </p:cNvSpPr>
          <p:nvPr/>
        </p:nvSpPr>
        <p:spPr>
          <a:xfrm>
            <a:off x="412090" y="1928553"/>
            <a:ext cx="7975600" cy="43344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GB" sz="2600" dirty="0"/>
              <a:t>Evidence-based practice not good ideas …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Scaffolding and knowledge acquisition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Peer collaboration 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Spaced repetition and practice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Reflection</a:t>
            </a:r>
          </a:p>
          <a:p>
            <a:pPr marL="514350" indent="-5143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600" dirty="0"/>
              <a:t>Promote experimentation, value mistakes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9E051-4FD4-62FC-577F-63E9F851F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202" t="4932" r="10195" b="8676"/>
          <a:stretch/>
        </p:blipFill>
        <p:spPr>
          <a:xfrm>
            <a:off x="7899399" y="2107895"/>
            <a:ext cx="3880510" cy="373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310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381941"/>
            <a:ext cx="8930759" cy="5408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260"/>
              </a:lnSpc>
              <a:buNone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Broad range technology users …</a:t>
            </a:r>
          </a:p>
        </p:txBody>
      </p:sp>
      <p:sp>
        <p:nvSpPr>
          <p:cNvPr id="3" name="Object 2"/>
          <p:cNvSpPr/>
          <p:nvPr/>
        </p:nvSpPr>
        <p:spPr>
          <a:xfrm>
            <a:off x="3675375" y="3288571"/>
            <a:ext cx="2178694" cy="259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000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Experiment more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249840" y="3250481"/>
            <a:ext cx="2660531" cy="7789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000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Identify needs before recommending solutions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814907" y="3144639"/>
            <a:ext cx="2440566" cy="6657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000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Use evidence informed principles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9094028" y="3402561"/>
            <a:ext cx="2555859" cy="519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2000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Process of continual improvement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13688D-6C18-E8E9-3349-8B4F0709324C}"/>
              </a:ext>
            </a:extLst>
          </p:cNvPr>
          <p:cNvGrpSpPr/>
          <p:nvPr/>
        </p:nvGrpSpPr>
        <p:grpSpPr>
          <a:xfrm>
            <a:off x="4235869" y="4534359"/>
            <a:ext cx="3720261" cy="1632648"/>
            <a:chOff x="4235869" y="4614369"/>
            <a:chExt cx="3720261" cy="1632648"/>
          </a:xfrm>
        </p:grpSpPr>
        <p:pic>
          <p:nvPicPr>
            <p:cNvPr id="7" name="Object 6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5869" y="4614369"/>
              <a:ext cx="3720261" cy="1298299"/>
            </a:xfrm>
            <a:prstGeom prst="rect">
              <a:avLst/>
            </a:prstGeom>
          </p:spPr>
        </p:pic>
        <p:sp>
          <p:nvSpPr>
            <p:cNvPr id="8" name="Object 7"/>
            <p:cNvSpPr/>
            <p:nvPr/>
          </p:nvSpPr>
          <p:spPr>
            <a:xfrm>
              <a:off x="4597952" y="4948717"/>
              <a:ext cx="3181795" cy="12983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045"/>
                </a:lnSpc>
                <a:buNone/>
              </a:pPr>
              <a:r>
                <a:rPr lang="en-US" sz="2000" dirty="0">
                  <a:solidFill>
                    <a:srgbClr val="412D4A"/>
                  </a:solidFill>
                  <a:latin typeface="Trebuchet MS" panose="020B0603020202020204" pitchFamily="34" charset="0"/>
                  <a:ea typeface="Poppins" pitchFamily="34" charset="-122"/>
                  <a:cs typeface="Poppins" pitchFamily="34" charset="-120"/>
                </a:rPr>
                <a:t>Plus more likely that business leaders recognise impact</a:t>
              </a:r>
            </a:p>
          </p:txBody>
        </p:sp>
      </p:grpSp>
      <p:pic>
        <p:nvPicPr>
          <p:cNvPr id="10" name="Graphic 9" descr="Flask with solid fill">
            <a:extLst>
              <a:ext uri="{FF2B5EF4-FFF2-40B4-BE49-F238E27FC236}">
                <a16:creationId xmlns:a16="http://schemas.microsoft.com/office/drawing/2014/main" id="{4B680B02-78B1-E1D8-D581-21019CD65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6061" y="1257115"/>
            <a:ext cx="1774577" cy="1774577"/>
          </a:xfrm>
          <a:prstGeom prst="rect">
            <a:avLst/>
          </a:prstGeom>
        </p:spPr>
      </p:pic>
      <p:pic>
        <p:nvPicPr>
          <p:cNvPr id="12" name="Graphic 11" descr="Star with solid fill">
            <a:extLst>
              <a:ext uri="{FF2B5EF4-FFF2-40B4-BE49-F238E27FC236}">
                <a16:creationId xmlns:a16="http://schemas.microsoft.com/office/drawing/2014/main" id="{6C5FF431-2372-0042-CBE0-A95FDD79A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1813" y="1111338"/>
            <a:ext cx="1832043" cy="1832043"/>
          </a:xfrm>
          <a:prstGeom prst="rect">
            <a:avLst/>
          </a:prstGeom>
        </p:spPr>
      </p:pic>
      <p:pic>
        <p:nvPicPr>
          <p:cNvPr id="14" name="Graphic 13" descr="Books with solid fill">
            <a:extLst>
              <a:ext uri="{FF2B5EF4-FFF2-40B4-BE49-F238E27FC236}">
                <a16:creationId xmlns:a16="http://schemas.microsoft.com/office/drawing/2014/main" id="{5CD453E7-71B2-F303-8000-74B525DF1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1835" y="1257115"/>
            <a:ext cx="1486711" cy="1486711"/>
          </a:xfrm>
          <a:prstGeom prst="rect">
            <a:avLst/>
          </a:prstGeom>
        </p:spPr>
      </p:pic>
      <p:pic>
        <p:nvPicPr>
          <p:cNvPr id="16" name="Graphic 15" descr="Arrow circle outline">
            <a:extLst>
              <a:ext uri="{FF2B5EF4-FFF2-40B4-BE49-F238E27FC236}">
                <a16:creationId xmlns:a16="http://schemas.microsoft.com/office/drawing/2014/main" id="{84D1C2A0-E09D-4CDF-5823-A30631A49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26491" y="1573402"/>
            <a:ext cx="1369979" cy="13699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42A0B5-D774-6A47-D15F-EC3FA19EF3DB}"/>
              </a:ext>
            </a:extLst>
          </p:cNvPr>
          <p:cNvSpPr txBox="1">
            <a:spLocks/>
          </p:cNvSpPr>
          <p:nvPr/>
        </p:nvSpPr>
        <p:spPr>
          <a:xfrm>
            <a:off x="6223940" y="2321903"/>
            <a:ext cx="5181600" cy="15361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D115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4E27"/>
                </a:solidFill>
              </a:rPr>
              <a:t>Share </a:t>
            </a:r>
            <a:r>
              <a:rPr lang="en-GB" sz="4800" dirty="0"/>
              <a:t>the load</a:t>
            </a:r>
            <a:endParaRPr lang="en-GB" sz="4800" dirty="0">
              <a:solidFill>
                <a:srgbClr val="FF4E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57D4F-8266-2900-E709-16478D139EE7}"/>
              </a:ext>
            </a:extLst>
          </p:cNvPr>
          <p:cNvSpPr txBox="1"/>
          <p:nvPr/>
        </p:nvSpPr>
        <p:spPr>
          <a:xfrm>
            <a:off x="308725" y="358331"/>
            <a:ext cx="914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Working smarter not harder on the skills agenda</a:t>
            </a:r>
          </a:p>
        </p:txBody>
      </p:sp>
    </p:spTree>
    <p:extLst>
      <p:ext uri="{BB962C8B-B14F-4D97-AF65-F5344CB8AC3E}">
        <p14:creationId xmlns:p14="http://schemas.microsoft.com/office/powerpoint/2010/main" val="3730470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B108180-EBC0-B55D-4680-8CC55538E37D}"/>
              </a:ext>
            </a:extLst>
          </p:cNvPr>
          <p:cNvSpPr/>
          <p:nvPr/>
        </p:nvSpPr>
        <p:spPr>
          <a:xfrm>
            <a:off x="466211" y="432771"/>
            <a:ext cx="9625527" cy="35678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buNone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L&amp;D teams whose value is recognized by leaders </a:t>
            </a:r>
          </a:p>
          <a:p>
            <a:pPr>
              <a:buNone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Work in </a:t>
            </a: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environments open to learning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FEF392-2A3E-1139-2E47-7CB5AA5DAE36}"/>
              </a:ext>
            </a:extLst>
          </p:cNvPr>
          <p:cNvGrpSpPr/>
          <p:nvPr/>
        </p:nvGrpSpPr>
        <p:grpSpPr>
          <a:xfrm>
            <a:off x="8156473" y="2392475"/>
            <a:ext cx="3715472" cy="2984931"/>
            <a:chOff x="8156473" y="2480157"/>
            <a:chExt cx="3715472" cy="2984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17BC30-08E5-7DF6-9023-1A78B731F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119"/>
            <a:stretch/>
          </p:blipFill>
          <p:spPr>
            <a:xfrm>
              <a:off x="8156473" y="2480157"/>
              <a:ext cx="3715472" cy="29849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A5D61E-CB62-88DA-5944-7CEDBD469C86}"/>
                </a:ext>
              </a:extLst>
            </p:cNvPr>
            <p:cNvSpPr txBox="1"/>
            <p:nvPr/>
          </p:nvSpPr>
          <p:spPr>
            <a:xfrm>
              <a:off x="9519304" y="3399715"/>
              <a:ext cx="17486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Managers facilitate continuous learning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129088-48C8-B17C-E007-C7C57F8D10BC}"/>
              </a:ext>
            </a:extLst>
          </p:cNvPr>
          <p:cNvGrpSpPr/>
          <p:nvPr/>
        </p:nvGrpSpPr>
        <p:grpSpPr>
          <a:xfrm>
            <a:off x="4088184" y="2241750"/>
            <a:ext cx="3879431" cy="3339369"/>
            <a:chOff x="4088184" y="2329432"/>
            <a:chExt cx="3879431" cy="33393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B0E72F-6A6C-AC79-7F4A-56D2781E2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2" r="6968"/>
            <a:stretch/>
          </p:blipFill>
          <p:spPr>
            <a:xfrm>
              <a:off x="4088184" y="2329432"/>
              <a:ext cx="3879431" cy="33393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8DC53E-ED55-7726-1B51-D28F89BD05BF}"/>
                </a:ext>
              </a:extLst>
            </p:cNvPr>
            <p:cNvSpPr txBox="1"/>
            <p:nvPr/>
          </p:nvSpPr>
          <p:spPr>
            <a:xfrm>
              <a:off x="5300118" y="3399715"/>
              <a:ext cx="20268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Systems are in place for sharing and capturing ideas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D696BB-B942-8A26-6969-EA023CCADAAB}"/>
              </a:ext>
            </a:extLst>
          </p:cNvPr>
          <p:cNvGrpSpPr/>
          <p:nvPr/>
        </p:nvGrpSpPr>
        <p:grpSpPr>
          <a:xfrm>
            <a:off x="-19266" y="2314022"/>
            <a:ext cx="4180302" cy="3130622"/>
            <a:chOff x="-56844" y="2401704"/>
            <a:chExt cx="4180302" cy="3130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186D65-817E-197A-0039-3305289C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844" y="2401704"/>
              <a:ext cx="4180302" cy="31306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4D415C-9D55-4169-4458-2CDEFC63DC57}"/>
                </a:ext>
              </a:extLst>
            </p:cNvPr>
            <p:cNvSpPr txBox="1"/>
            <p:nvPr/>
          </p:nvSpPr>
          <p:spPr>
            <a:xfrm>
              <a:off x="1157394" y="3676714"/>
              <a:ext cx="185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Organisational </a:t>
              </a:r>
            </a:p>
            <a:p>
              <a:pPr algn="ctr"/>
              <a:r>
                <a:rPr lang="en-GB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climate of 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599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8311659" y="5929789"/>
            <a:ext cx="3383363" cy="216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4"/>
              </a:lnSpc>
              <a:spcBef>
                <a:spcPts val="10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8B5BF63-6DA3-16A5-2DD9-B72C30D16B62}"/>
              </a:ext>
            </a:extLst>
          </p:cNvPr>
          <p:cNvSpPr/>
          <p:nvPr/>
        </p:nvSpPr>
        <p:spPr>
          <a:xfrm>
            <a:off x="903925" y="2853855"/>
            <a:ext cx="3904422" cy="1664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Only 29% agree </a:t>
            </a: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that </a:t>
            </a:r>
            <a:b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line managers are </a:t>
            </a:r>
            <a:b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equipped to support </a:t>
            </a:r>
            <a:b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team learning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7B61422-2034-866F-EC7B-DA99428C38E9}"/>
              </a:ext>
            </a:extLst>
          </p:cNvPr>
          <p:cNvSpPr/>
          <p:nvPr/>
        </p:nvSpPr>
        <p:spPr>
          <a:xfrm>
            <a:off x="272276" y="405189"/>
            <a:ext cx="9598234" cy="27040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Work smarter with managers versus ‘blaming’ them</a:t>
            </a:r>
          </a:p>
        </p:txBody>
      </p:sp>
      <p:pic>
        <p:nvPicPr>
          <p:cNvPr id="11" name="Picture 10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617A375E-B693-E2AD-9D24-CD3CB3AC1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8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7488" r="2228"/>
          <a:stretch/>
        </p:blipFill>
        <p:spPr>
          <a:xfrm>
            <a:off x="5498927" y="1549089"/>
            <a:ext cx="5594723" cy="427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wheels in the grass&#10;&#10;Description automatically generated">
            <a:extLst>
              <a:ext uri="{FF2B5EF4-FFF2-40B4-BE49-F238E27FC236}">
                <a16:creationId xmlns:a16="http://schemas.microsoft.com/office/drawing/2014/main" id="{22F4BDF0-176E-D863-6376-06D4B9217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21001"/>
          <a:stretch/>
        </p:blipFill>
        <p:spPr>
          <a:xfrm>
            <a:off x="7899398" y="2107895"/>
            <a:ext cx="3884615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Share the load … 5 practical steps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67B314-893D-A374-331A-49DC0D2C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481" y="2229178"/>
            <a:ext cx="7975600" cy="3511222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Don’t reinvent the wheel source great ideas</a:t>
            </a:r>
          </a:p>
        </p:txBody>
      </p:sp>
    </p:spTree>
    <p:extLst>
      <p:ext uri="{BB962C8B-B14F-4D97-AF65-F5344CB8AC3E}">
        <p14:creationId xmlns:p14="http://schemas.microsoft.com/office/powerpoint/2010/main" val="952629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7A478-EFE1-1678-8601-F27EEB420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824" r="1472" b="3704"/>
          <a:stretch/>
        </p:blipFill>
        <p:spPr>
          <a:xfrm>
            <a:off x="7899398" y="2107894"/>
            <a:ext cx="3880509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Share the load … 5 practical steps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67B314-893D-A374-331A-49DC0D2C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481" y="2229178"/>
            <a:ext cx="7975600" cy="3511222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Don’t reinvent the wheel source great ideas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Sprint teams to solve problems</a:t>
            </a:r>
          </a:p>
        </p:txBody>
      </p:sp>
    </p:spTree>
    <p:extLst>
      <p:ext uri="{BB962C8B-B14F-4D97-AF65-F5344CB8AC3E}">
        <p14:creationId xmlns:p14="http://schemas.microsoft.com/office/powerpoint/2010/main" val="48593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1F6861CC-73D2-B3B5-0B5D-453FACC10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55688" y="549275"/>
            <a:ext cx="3657533" cy="509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EFA8B-994D-CDBB-784B-1EF3EA4557F4}"/>
              </a:ext>
            </a:extLst>
          </p:cNvPr>
          <p:cNvSpPr txBox="1"/>
          <p:nvPr/>
        </p:nvSpPr>
        <p:spPr>
          <a:xfrm>
            <a:off x="6832600" y="1206706"/>
            <a:ext cx="3611667" cy="4510925"/>
          </a:xfrm>
          <a:prstGeom prst="rect">
            <a:avLst/>
          </a:prstGeom>
          <a:solidFill>
            <a:srgbClr val="FFB701"/>
          </a:solidFill>
          <a:ln>
            <a:solidFill>
              <a:srgbClr val="FFB701"/>
            </a:solidFill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 Light" panose="020F0302020204030204" pitchFamily="34" charset="0"/>
              </a:rPr>
              <a:t>www.slido.com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 Light" panose="020F030202020403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 Light" panose="020F0302020204030204" pitchFamily="34" charset="0"/>
              </a:rPr>
              <a:t>#CIPDskills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B31C347-1755-0BF2-2B20-43C5752D6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33" y="296354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1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96ACC-7466-FA0C-7B92-9DFDF0AB3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064" t="12778" r="28750"/>
          <a:stretch/>
        </p:blipFill>
        <p:spPr>
          <a:xfrm>
            <a:off x="7899398" y="2107894"/>
            <a:ext cx="3880509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Share the load … 5 practical steps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67B314-893D-A374-331A-49DC0D2C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481" y="2229178"/>
            <a:ext cx="7975600" cy="3511222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Don’t reinvent the wheel source great ideas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Sprint teams to solve problems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Secondments … both ways</a:t>
            </a:r>
          </a:p>
        </p:txBody>
      </p:sp>
    </p:spTree>
    <p:extLst>
      <p:ext uri="{BB962C8B-B14F-4D97-AF65-F5344CB8AC3E}">
        <p14:creationId xmlns:p14="http://schemas.microsoft.com/office/powerpoint/2010/main" val="1784845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le of tools on a table&#10;&#10;Description automatically generated">
            <a:extLst>
              <a:ext uri="{FF2B5EF4-FFF2-40B4-BE49-F238E27FC236}">
                <a16:creationId xmlns:a16="http://schemas.microsoft.com/office/drawing/2014/main" id="{2F69A8C6-0637-50BC-4D3C-CFE87132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0" r="28882"/>
          <a:stretch/>
        </p:blipFill>
        <p:spPr>
          <a:xfrm>
            <a:off x="7886355" y="2107892"/>
            <a:ext cx="3893551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Share the load … 5 practical steps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67B314-893D-A374-331A-49DC0D2C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481" y="2229178"/>
            <a:ext cx="7975600" cy="3511222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Don’t reinvent the wheel source great ideas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Sprint teams to solve problems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Secondments … both ways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Involve and equip managers</a:t>
            </a:r>
          </a:p>
        </p:txBody>
      </p:sp>
    </p:spTree>
    <p:extLst>
      <p:ext uri="{BB962C8B-B14F-4D97-AF65-F5344CB8AC3E}">
        <p14:creationId xmlns:p14="http://schemas.microsoft.com/office/powerpoint/2010/main" val="1144350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ck and coins with a tree growing on them&#10;&#10;Description automatically generated">
            <a:extLst>
              <a:ext uri="{FF2B5EF4-FFF2-40B4-BE49-F238E27FC236}">
                <a16:creationId xmlns:a16="http://schemas.microsoft.com/office/drawing/2014/main" id="{89ED7ADF-59D6-EEB7-0E02-9203FFB07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3" t="10181" r="20259"/>
          <a:stretch/>
        </p:blipFill>
        <p:spPr>
          <a:xfrm>
            <a:off x="7899398" y="2093199"/>
            <a:ext cx="3884615" cy="37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25B03CC-A8E5-1C14-450F-7A082B4FB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838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B701"/>
                </a:solidFill>
              </a:rPr>
              <a:t>Share the load … 5 practical steps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67B314-893D-A374-331A-49DC0D2CE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481" y="2229178"/>
            <a:ext cx="7975600" cy="3511222"/>
          </a:xfrm>
        </p:spPr>
        <p:txBody>
          <a:bodyPr>
            <a:normAutofit/>
          </a:bodyPr>
          <a:lstStyle/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Don’t reinvent the wheel source solutions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Sprint teams to solve problems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Secondments … both ways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chemeClr val="bg1">
                    <a:lumMod val="75000"/>
                  </a:schemeClr>
                </a:solidFill>
              </a:rPr>
              <a:t>Involve and equip managers</a:t>
            </a:r>
          </a:p>
          <a:p>
            <a:pPr marL="354013" indent="-3540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600" dirty="0"/>
              <a:t>Build a business case for more resource</a:t>
            </a:r>
          </a:p>
        </p:txBody>
      </p:sp>
    </p:spTree>
    <p:extLst>
      <p:ext uri="{BB962C8B-B14F-4D97-AF65-F5344CB8AC3E}">
        <p14:creationId xmlns:p14="http://schemas.microsoft.com/office/powerpoint/2010/main" val="3048097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42A0B5-D774-6A47-D15F-EC3FA19EF3DB}"/>
              </a:ext>
            </a:extLst>
          </p:cNvPr>
          <p:cNvSpPr txBox="1">
            <a:spLocks/>
          </p:cNvSpPr>
          <p:nvPr/>
        </p:nvSpPr>
        <p:spPr>
          <a:xfrm>
            <a:off x="6223940" y="2321903"/>
            <a:ext cx="5181600" cy="14359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D115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4E27"/>
                </a:solidFill>
              </a:rPr>
              <a:t>Prepare </a:t>
            </a:r>
            <a:r>
              <a:rPr lang="en-GB" sz="4800" dirty="0"/>
              <a:t>yourself</a:t>
            </a:r>
            <a:endParaRPr lang="en-GB" sz="4800" dirty="0">
              <a:solidFill>
                <a:srgbClr val="FF4E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F964F-E936-4EE1-F817-49D92F82B0FB}"/>
              </a:ext>
            </a:extLst>
          </p:cNvPr>
          <p:cNvSpPr txBox="1"/>
          <p:nvPr/>
        </p:nvSpPr>
        <p:spPr>
          <a:xfrm>
            <a:off x="308725" y="358331"/>
            <a:ext cx="914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Working smarter not harder on the skills agenda</a:t>
            </a:r>
          </a:p>
        </p:txBody>
      </p:sp>
    </p:spTree>
    <p:extLst>
      <p:ext uri="{BB962C8B-B14F-4D97-AF65-F5344CB8AC3E}">
        <p14:creationId xmlns:p14="http://schemas.microsoft.com/office/powerpoint/2010/main" val="1848055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B108180-EBC0-B55D-4680-8CC55538E37D}"/>
              </a:ext>
            </a:extLst>
          </p:cNvPr>
          <p:cNvSpPr/>
          <p:nvPr/>
        </p:nvSpPr>
        <p:spPr>
          <a:xfrm>
            <a:off x="334963" y="349822"/>
            <a:ext cx="9580001" cy="35678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L&amp;D teams whose value is recognized by leaders </a:t>
            </a:r>
          </a:p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FF4E27"/>
                </a:solidFill>
                <a:latin typeface="Trebuchet MS" panose="020B0603020202020204" pitchFamily="34" charset="0"/>
                <a:cs typeface="Poppins" pitchFamily="34" charset="-120"/>
              </a:rPr>
              <a:t>Invest in themselves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4F372D-BF38-5748-A61D-770B4BAE085F}"/>
              </a:ext>
            </a:extLst>
          </p:cNvPr>
          <p:cNvGrpSpPr/>
          <p:nvPr/>
        </p:nvGrpSpPr>
        <p:grpSpPr>
          <a:xfrm>
            <a:off x="5784891" y="1908867"/>
            <a:ext cx="5072494" cy="3776849"/>
            <a:chOff x="5784891" y="1908867"/>
            <a:chExt cx="5072494" cy="37768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3F92E7-8871-817A-103A-B151A0060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4891" y="1908867"/>
              <a:ext cx="5072494" cy="37768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8DC53E-ED55-7726-1B51-D28F89BD05BF}"/>
                </a:ext>
              </a:extLst>
            </p:cNvPr>
            <p:cNvSpPr txBox="1"/>
            <p:nvPr/>
          </p:nvSpPr>
          <p:spPr>
            <a:xfrm>
              <a:off x="7806863" y="3239355"/>
              <a:ext cx="17851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Has permission to experiment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986454-626E-E35B-4403-4914A8C742A6}"/>
              </a:ext>
            </a:extLst>
          </p:cNvPr>
          <p:cNvGrpSpPr/>
          <p:nvPr/>
        </p:nvGrpSpPr>
        <p:grpSpPr>
          <a:xfrm>
            <a:off x="602587" y="1849842"/>
            <a:ext cx="5092981" cy="3999812"/>
            <a:chOff x="602587" y="1849842"/>
            <a:chExt cx="5092981" cy="39998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9156A3-03E4-4A1F-5EBA-6922F7573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587" y="1849842"/>
              <a:ext cx="5092981" cy="39998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4D415C-9D55-4169-4458-2CDEFC63DC57}"/>
                </a:ext>
              </a:extLst>
            </p:cNvPr>
            <p:cNvSpPr txBox="1"/>
            <p:nvPr/>
          </p:nvSpPr>
          <p:spPr>
            <a:xfrm>
              <a:off x="2590186" y="3085467"/>
              <a:ext cx="18195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srgbClr val="401355"/>
                  </a:solidFill>
                  <a:latin typeface="Trebuchet MS" panose="020B0603020202020204" pitchFamily="34" charset="0"/>
                </a:rPr>
                <a:t>Has a commitment  to evolving its practice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804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7866EE7-F58D-64FD-91FD-A7017969C468}"/>
              </a:ext>
            </a:extLst>
          </p:cNvPr>
          <p:cNvGrpSpPr/>
          <p:nvPr/>
        </p:nvGrpSpPr>
        <p:grpSpPr>
          <a:xfrm>
            <a:off x="1515651" y="1190608"/>
            <a:ext cx="9640800" cy="4844432"/>
            <a:chOff x="1515651" y="1190608"/>
            <a:chExt cx="9640800" cy="48444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39FA56-6E08-4A80-E30F-F656C803C42B}"/>
                </a:ext>
              </a:extLst>
            </p:cNvPr>
            <p:cNvGrpSpPr/>
            <p:nvPr/>
          </p:nvGrpSpPr>
          <p:grpSpPr>
            <a:xfrm>
              <a:off x="1515651" y="1190608"/>
              <a:ext cx="7490564" cy="4844432"/>
              <a:chOff x="1678489" y="1190608"/>
              <a:chExt cx="7490564" cy="48444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A6473BF-B283-2518-EF25-55CD7B0610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753" t="25603" r="23850" b="6154"/>
              <a:stretch/>
            </p:blipFill>
            <p:spPr>
              <a:xfrm>
                <a:off x="1678489" y="1190608"/>
                <a:ext cx="7490564" cy="48444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34F8E1-49ED-18DA-C1A4-6783A618AB52}"/>
                  </a:ext>
                </a:extLst>
              </p:cNvPr>
              <p:cNvSpPr/>
              <p:nvPr/>
            </p:nvSpPr>
            <p:spPr>
              <a:xfrm>
                <a:off x="4759684" y="2285149"/>
                <a:ext cx="2923816" cy="184504"/>
              </a:xfrm>
              <a:prstGeom prst="rect">
                <a:avLst/>
              </a:prstGeom>
              <a:solidFill>
                <a:srgbClr val="E3B15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418AD65-1799-8577-942D-6BDC351A5122}"/>
                  </a:ext>
                </a:extLst>
              </p:cNvPr>
              <p:cNvSpPr/>
              <p:nvPr/>
            </p:nvSpPr>
            <p:spPr>
              <a:xfrm>
                <a:off x="4765124" y="2878667"/>
                <a:ext cx="2710943" cy="184504"/>
              </a:xfrm>
              <a:prstGeom prst="rect">
                <a:avLst/>
              </a:prstGeom>
              <a:solidFill>
                <a:srgbClr val="E3B15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CEC5E0-169F-F5FC-30DE-53CA901F94B8}"/>
                  </a:ext>
                </a:extLst>
              </p:cNvPr>
              <p:cNvSpPr/>
              <p:nvPr/>
            </p:nvSpPr>
            <p:spPr>
              <a:xfrm>
                <a:off x="4756662" y="4652433"/>
                <a:ext cx="1182706" cy="184504"/>
              </a:xfrm>
              <a:prstGeom prst="rect">
                <a:avLst/>
              </a:prstGeom>
              <a:solidFill>
                <a:srgbClr val="E3B15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A8A02C-7694-FE22-1478-3C5502B751F6}"/>
                  </a:ext>
                </a:extLst>
              </p:cNvPr>
              <p:cNvSpPr/>
              <p:nvPr/>
            </p:nvSpPr>
            <p:spPr>
              <a:xfrm>
                <a:off x="4756661" y="1992366"/>
                <a:ext cx="3003811" cy="184504"/>
              </a:xfrm>
              <a:prstGeom prst="rect">
                <a:avLst/>
              </a:prstGeom>
              <a:solidFill>
                <a:srgbClr val="60C9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B1D03FC-5F3E-81DA-E730-9192B10DE2BB}"/>
                  </a:ext>
                </a:extLst>
              </p:cNvPr>
              <p:cNvSpPr/>
              <p:nvPr/>
            </p:nvSpPr>
            <p:spPr>
              <a:xfrm>
                <a:off x="4757985" y="4945216"/>
                <a:ext cx="903344" cy="184504"/>
              </a:xfrm>
              <a:prstGeom prst="rect">
                <a:avLst/>
              </a:prstGeom>
              <a:solidFill>
                <a:srgbClr val="60C9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6C4773-61FC-F29F-5CA8-FB96349E5279}"/>
                </a:ext>
              </a:extLst>
            </p:cNvPr>
            <p:cNvGrpSpPr/>
            <p:nvPr/>
          </p:nvGrpSpPr>
          <p:grpSpPr>
            <a:xfrm>
              <a:off x="9130993" y="3562491"/>
              <a:ext cx="2025458" cy="1567229"/>
              <a:chOff x="9725409" y="3742151"/>
              <a:chExt cx="2025458" cy="1567229"/>
            </a:xfrm>
          </p:grpSpPr>
          <p:pic>
            <p:nvPicPr>
              <p:cNvPr id="4" name="Object 3" descr="preencode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53307" y="3742151"/>
                <a:ext cx="342814" cy="333292"/>
              </a:xfrm>
              <a:prstGeom prst="rect">
                <a:avLst/>
              </a:prstGeom>
            </p:spPr>
          </p:pic>
          <p:sp>
            <p:nvSpPr>
              <p:cNvPr id="5" name="Object 4"/>
              <p:cNvSpPr/>
              <p:nvPr/>
            </p:nvSpPr>
            <p:spPr>
              <a:xfrm>
                <a:off x="10378704" y="3778686"/>
                <a:ext cx="1267414" cy="259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ts val="204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2D4A"/>
                    </a:solidFill>
                    <a:effectLst/>
                    <a:uLnTx/>
                    <a:uFillTx/>
                    <a:latin typeface="Poppins" pitchFamily="34" charset="0"/>
                    <a:ea typeface="Poppins" pitchFamily="34" charset="-122"/>
                    <a:cs typeface="Poppins" pitchFamily="34" charset="-120"/>
                  </a:rPr>
                  <a:t>Education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" name="Object 5" descr="preencoded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756158" y="4292242"/>
                <a:ext cx="371382" cy="380905"/>
              </a:xfrm>
              <a:prstGeom prst="rect">
                <a:avLst/>
              </a:prstGeom>
            </p:spPr>
          </p:pic>
          <p:sp>
            <p:nvSpPr>
              <p:cNvPr id="7" name="Object 6"/>
              <p:cNvSpPr/>
              <p:nvPr/>
            </p:nvSpPr>
            <p:spPr>
              <a:xfrm>
                <a:off x="10392667" y="4351160"/>
                <a:ext cx="1131264" cy="259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ts val="204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2D4A"/>
                    </a:solidFill>
                    <a:effectLst/>
                    <a:uLnTx/>
                    <a:uFillTx/>
                    <a:latin typeface="Poppins" pitchFamily="34" charset="0"/>
                    <a:ea typeface="Poppins" pitchFamily="34" charset="-122"/>
                    <a:cs typeface="Poppins" pitchFamily="34" charset="-120"/>
                  </a:rPr>
                  <a:t>Exposure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" name="Object 7" descr="preencoded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725409" y="4909430"/>
                <a:ext cx="409473" cy="399950"/>
              </a:xfrm>
              <a:prstGeom prst="rect">
                <a:avLst/>
              </a:prstGeom>
            </p:spPr>
          </p:pic>
          <p:sp>
            <p:nvSpPr>
              <p:cNvPr id="9" name="Object 8"/>
              <p:cNvSpPr/>
              <p:nvPr/>
            </p:nvSpPr>
            <p:spPr>
              <a:xfrm>
                <a:off x="10378704" y="4979485"/>
                <a:ext cx="1372163" cy="259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ts val="204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2D4A"/>
                    </a:solidFill>
                    <a:effectLst/>
                    <a:uLnTx/>
                    <a:uFillTx/>
                    <a:latin typeface="Poppins" pitchFamily="34" charset="0"/>
                    <a:ea typeface="Poppins" pitchFamily="34" charset="-122"/>
                    <a:cs typeface="Poppins" pitchFamily="34" charset="-120"/>
                  </a:rPr>
                  <a:t>Experience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Object 1">
            <a:extLst>
              <a:ext uri="{FF2B5EF4-FFF2-40B4-BE49-F238E27FC236}">
                <a16:creationId xmlns:a16="http://schemas.microsoft.com/office/drawing/2014/main" id="{80404475-AB65-9EAB-554A-C678FA8FDBA0}"/>
              </a:ext>
            </a:extLst>
          </p:cNvPr>
          <p:cNvSpPr/>
          <p:nvPr/>
        </p:nvSpPr>
        <p:spPr>
          <a:xfrm>
            <a:off x="334963" y="395193"/>
            <a:ext cx="10272433" cy="10816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How have learning practitioners been updating skills?</a:t>
            </a:r>
          </a:p>
        </p:txBody>
      </p:sp>
    </p:spTree>
    <p:extLst>
      <p:ext uri="{BB962C8B-B14F-4D97-AF65-F5344CB8AC3E}">
        <p14:creationId xmlns:p14="http://schemas.microsoft.com/office/powerpoint/2010/main" val="1258272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's feet on a blue staircase&#10;&#10;Description automatically generated">
            <a:extLst>
              <a:ext uri="{FF2B5EF4-FFF2-40B4-BE49-F238E27FC236}">
                <a16:creationId xmlns:a16="http://schemas.microsoft.com/office/drawing/2014/main" id="{93917E6C-17C5-36FE-B905-F8D315B5F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7" r="33152" b="19260"/>
          <a:stretch/>
        </p:blipFill>
        <p:spPr>
          <a:xfrm>
            <a:off x="701112" y="1885668"/>
            <a:ext cx="3961369" cy="402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EB03E1-981A-E895-FC9F-AA68DE113037}"/>
              </a:ext>
            </a:extLst>
          </p:cNvPr>
          <p:cNvSpPr txBox="1">
            <a:spLocks/>
          </p:cNvSpPr>
          <p:nvPr/>
        </p:nvSpPr>
        <p:spPr>
          <a:xfrm>
            <a:off x="5305768" y="2637977"/>
            <a:ext cx="2557332" cy="23090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dirty="0">
                <a:solidFill>
                  <a:srgbClr val="3D1152"/>
                </a:solidFill>
              </a:rPr>
              <a:t>What key thing do you do to develop and prepare yourself?</a:t>
            </a:r>
            <a:endParaRPr lang="en-GB" dirty="0">
              <a:solidFill>
                <a:srgbClr val="3D1152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289F898-50A3-9D6B-44FE-FF2DDEB57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0" y="634976"/>
            <a:ext cx="7975600" cy="733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Slido word cloud</a:t>
            </a:r>
            <a:br>
              <a:rPr lang="en-US" dirty="0">
                <a:solidFill>
                  <a:srgbClr val="FFB701"/>
                </a:solidFill>
              </a:rPr>
            </a:br>
            <a:r>
              <a:rPr lang="en-US" dirty="0">
                <a:solidFill>
                  <a:srgbClr val="FFB701"/>
                </a:solidFill>
              </a:rPr>
              <a:t>How do you develop yourself?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259E1-CEB4-1146-C777-4E442A7A3D08}"/>
              </a:ext>
            </a:extLst>
          </p:cNvPr>
          <p:cNvSpPr txBox="1"/>
          <p:nvPr/>
        </p:nvSpPr>
        <p:spPr>
          <a:xfrm>
            <a:off x="8506387" y="1874577"/>
            <a:ext cx="2984501" cy="4046537"/>
          </a:xfrm>
          <a:prstGeom prst="rect">
            <a:avLst/>
          </a:prstGeom>
          <a:solidFill>
            <a:srgbClr val="FFB701"/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www.slido.com</a:t>
            </a:r>
            <a:br>
              <a:rPr lang="en-US" sz="2600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br>
              <a:rPr lang="en-US" dirty="0">
                <a:solidFill>
                  <a:srgbClr val="3D1152"/>
                </a:solidFill>
                <a:latin typeface="Trebuchet MS" panose="020B0603020202020204" pitchFamily="34" charset="0"/>
              </a:rPr>
            </a:br>
            <a:r>
              <a:rPr lang="en-US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#CIPDskills</a:t>
            </a:r>
            <a:endParaRPr lang="en-GB" sz="2600" dirty="0">
              <a:solidFill>
                <a:srgbClr val="3D1152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22D5842-1B58-9574-4475-BE7B9EC65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12" y="3557064"/>
            <a:ext cx="1941250" cy="19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48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8368-4AD3-58C2-34E8-2CF8F6A1F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019" y="2274570"/>
            <a:ext cx="5181600" cy="2320289"/>
          </a:xfrm>
        </p:spPr>
        <p:txBody>
          <a:bodyPr>
            <a:noAutofit/>
          </a:bodyPr>
          <a:lstStyle/>
          <a:p>
            <a:r>
              <a:rPr lang="en-GB" sz="5400" dirty="0"/>
              <a:t>Working </a:t>
            </a:r>
            <a:r>
              <a:rPr lang="en-GB" sz="5400" dirty="0">
                <a:solidFill>
                  <a:srgbClr val="FF4E27"/>
                </a:solidFill>
              </a:rPr>
              <a:t>smarter</a:t>
            </a:r>
            <a:r>
              <a:rPr lang="en-GB" sz="5400" dirty="0"/>
              <a:t> on the skills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F8F38-CF29-5510-B1E4-71DC6726CCAD}"/>
              </a:ext>
            </a:extLst>
          </p:cNvPr>
          <p:cNvSpPr txBox="1"/>
          <p:nvPr/>
        </p:nvSpPr>
        <p:spPr>
          <a:xfrm>
            <a:off x="308726" y="358331"/>
            <a:ext cx="778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1993325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9" y="1514160"/>
            <a:ext cx="3513402" cy="310426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-349694" y="945461"/>
            <a:ext cx="5446938" cy="4326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408"/>
              </a:lnSpc>
              <a:buNone/>
            </a:pPr>
            <a:r>
              <a:rPr lang="en-US" sz="5400" b="1" dirty="0">
                <a:solidFill>
                  <a:srgbClr val="412D4A"/>
                </a:solidFill>
                <a:latin typeface="Trebuchet MS" panose="020B0603020202020204" pitchFamily="34" charset="0"/>
                <a:ea typeface="Poppins" pitchFamily="34" charset="-122"/>
                <a:cs typeface="Poppins" pitchFamily="34" charset="-120"/>
              </a:rPr>
              <a:t>88%</a:t>
            </a:r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60654" y="4980503"/>
            <a:ext cx="4268674" cy="519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1800" dirty="0">
                <a:solidFill>
                  <a:srgbClr val="412D4A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 Learning practitioners agree that L&amp;D offers a meaningful career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039" y="1514159"/>
            <a:ext cx="3513402" cy="310426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975371" y="955435"/>
            <a:ext cx="5446938" cy="4326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408"/>
              </a:lnSpc>
            </a:pPr>
            <a:r>
              <a:rPr lang="en-US" sz="5400" b="1" dirty="0">
                <a:solidFill>
                  <a:srgbClr val="412D4A"/>
                </a:solidFill>
                <a:latin typeface="Trebuchet MS" panose="020B0603020202020204" pitchFamily="34" charset="0"/>
                <a:cs typeface="Poppins" pitchFamily="34" charset="-120"/>
              </a:rPr>
              <a:t>21%</a:t>
            </a:r>
          </a:p>
        </p:txBody>
      </p:sp>
      <p:sp>
        <p:nvSpPr>
          <p:cNvPr id="7" name="Object 6"/>
          <p:cNvSpPr/>
          <p:nvPr/>
        </p:nvSpPr>
        <p:spPr>
          <a:xfrm>
            <a:off x="4576224" y="4954351"/>
            <a:ext cx="4062674" cy="7789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  <a:buNone/>
            </a:pPr>
            <a:r>
              <a:rPr lang="en-US" sz="1800" dirty="0">
                <a:solidFill>
                  <a:srgbClr val="412D4A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 Learning practitioners strongly agree that they cultivate their own attitude of continual improvement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331D80A-8217-12D3-A199-D2E9F6DA683C}"/>
              </a:ext>
            </a:extLst>
          </p:cNvPr>
          <p:cNvSpPr/>
          <p:nvPr/>
        </p:nvSpPr>
        <p:spPr>
          <a:xfrm>
            <a:off x="8832649" y="1893775"/>
            <a:ext cx="3049526" cy="2554862"/>
          </a:xfrm>
          <a:prstGeom prst="rightArrow">
            <a:avLst/>
          </a:prstGeom>
          <a:solidFill>
            <a:srgbClr val="3D11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Trebuchet MS" panose="020B0603020202020204" pitchFamily="34" charset="0"/>
              </a:rPr>
              <a:t>Time for smart action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0CE491-ED81-F8FC-D706-F25B05FB57B3}"/>
              </a:ext>
            </a:extLst>
          </p:cNvPr>
          <p:cNvGrpSpPr/>
          <p:nvPr/>
        </p:nvGrpSpPr>
        <p:grpSpPr>
          <a:xfrm>
            <a:off x="3296093" y="0"/>
            <a:ext cx="5414040" cy="6698509"/>
            <a:chOff x="2690037" y="0"/>
            <a:chExt cx="5414040" cy="66985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157F37-2684-6868-3739-199607D3B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78" t="36628" r="30320"/>
            <a:stretch/>
          </p:blipFill>
          <p:spPr>
            <a:xfrm>
              <a:off x="2690037" y="0"/>
              <a:ext cx="5401340" cy="40563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DA58C0-136D-2A63-B4CA-D9831DDE8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61" t="36628" r="30233" b="9718"/>
            <a:stretch/>
          </p:blipFill>
          <p:spPr>
            <a:xfrm>
              <a:off x="2690037" y="3264192"/>
              <a:ext cx="5414040" cy="343431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E66E72-F9B5-6888-19F1-34B5B9635914}"/>
              </a:ext>
            </a:extLst>
          </p:cNvPr>
          <p:cNvSpPr txBox="1"/>
          <p:nvPr/>
        </p:nvSpPr>
        <p:spPr>
          <a:xfrm>
            <a:off x="6711832" y="-54786"/>
            <a:ext cx="2761069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Focus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on the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right thing</a:t>
            </a:r>
            <a:endParaRPr lang="en-US" sz="1800" dirty="0">
              <a:solidFill>
                <a:srgbClr val="C84F35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E3E1D-FA07-5A33-E148-DD73B8A9E10C}"/>
              </a:ext>
            </a:extLst>
          </p:cNvPr>
          <p:cNvSpPr txBox="1"/>
          <p:nvPr/>
        </p:nvSpPr>
        <p:spPr>
          <a:xfrm>
            <a:off x="8554051" y="2190118"/>
            <a:ext cx="2323280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>
            <a:defPPr>
              <a:defRPr lang="en-US"/>
            </a:defPPr>
            <a:lvl1pPr algn="ctr">
              <a:lnSpc>
                <a:spcPts val="4473"/>
              </a:lnSpc>
              <a:defRPr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defRPr>
            </a:lvl1pPr>
          </a:lstStyle>
          <a:p>
            <a:r>
              <a:rPr lang="en-US" dirty="0"/>
              <a:t>Do </a:t>
            </a:r>
            <a:r>
              <a:rPr lang="en-US" dirty="0">
                <a:solidFill>
                  <a:srgbClr val="3D1152"/>
                </a:solidFill>
                <a:cs typeface="+mn-cs"/>
              </a:rPr>
              <a:t>the right thing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EF06E-B74F-52A9-30FA-C18612521F1F}"/>
              </a:ext>
            </a:extLst>
          </p:cNvPr>
          <p:cNvSpPr txBox="1"/>
          <p:nvPr/>
        </p:nvSpPr>
        <p:spPr>
          <a:xfrm>
            <a:off x="1446160" y="3705067"/>
            <a:ext cx="2458678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Share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9A588-BD91-3932-B877-BD570A906920}"/>
              </a:ext>
            </a:extLst>
          </p:cNvPr>
          <p:cNvSpPr txBox="1"/>
          <p:nvPr/>
        </p:nvSpPr>
        <p:spPr>
          <a:xfrm>
            <a:off x="7555666" y="4435022"/>
            <a:ext cx="2283533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Prepare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yourself</a:t>
            </a:r>
          </a:p>
        </p:txBody>
      </p:sp>
      <p:pic>
        <p:nvPicPr>
          <p:cNvPr id="24" name="Picture 2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F0C9107-CDB0-72D3-0F7B-1DB157B7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3" y="460645"/>
            <a:ext cx="1106140" cy="37932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5E31E-FC9D-0FD5-D1A4-4C4A1A75DAC7}"/>
              </a:ext>
            </a:extLst>
          </p:cNvPr>
          <p:cNvGrpSpPr/>
          <p:nvPr/>
        </p:nvGrpSpPr>
        <p:grpSpPr>
          <a:xfrm>
            <a:off x="1727791" y="1086152"/>
            <a:ext cx="9346018" cy="5766387"/>
            <a:chOff x="1727791" y="1086152"/>
            <a:chExt cx="9346018" cy="576638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FB37AF-79D8-0F82-BD36-4836FCBFC9B3}"/>
                </a:ext>
              </a:extLst>
            </p:cNvPr>
            <p:cNvGrpSpPr/>
            <p:nvPr/>
          </p:nvGrpSpPr>
          <p:grpSpPr>
            <a:xfrm>
              <a:off x="1727791" y="1086152"/>
              <a:ext cx="9346018" cy="5766387"/>
              <a:chOff x="1648047" y="1084521"/>
              <a:chExt cx="9346018" cy="576638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089101B-93A7-891D-EEE8-916B8D6EB23B}"/>
                  </a:ext>
                </a:extLst>
              </p:cNvPr>
              <p:cNvSpPr/>
              <p:nvPr/>
            </p:nvSpPr>
            <p:spPr>
              <a:xfrm>
                <a:off x="3104707" y="1084521"/>
                <a:ext cx="2892056" cy="5613988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80724F-CAAF-E7FF-92AE-637D2F010D90}"/>
                  </a:ext>
                </a:extLst>
              </p:cNvPr>
              <p:cNvSpPr/>
              <p:nvPr/>
            </p:nvSpPr>
            <p:spPr>
              <a:xfrm>
                <a:off x="1648047" y="1754371"/>
                <a:ext cx="9346018" cy="5096537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657F4C2-F744-11FE-5FD5-19FCFD4D4F38}"/>
                </a:ext>
              </a:extLst>
            </p:cNvPr>
            <p:cNvSpPr/>
            <p:nvPr/>
          </p:nvSpPr>
          <p:spPr>
            <a:xfrm>
              <a:off x="5713228" y="1247553"/>
              <a:ext cx="474921" cy="506818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8413E2-15D0-3447-7A47-3627B2FC34A4}"/>
                </a:ext>
              </a:extLst>
            </p:cNvPr>
            <p:cNvSpPr/>
            <p:nvPr/>
          </p:nvSpPr>
          <p:spPr>
            <a:xfrm>
              <a:off x="6292703" y="1589304"/>
              <a:ext cx="474921" cy="506818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7" name="Title 2">
            <a:extLst>
              <a:ext uri="{FF2B5EF4-FFF2-40B4-BE49-F238E27FC236}">
                <a16:creationId xmlns:a16="http://schemas.microsoft.com/office/drawing/2014/main" id="{66FE3AFC-046A-5DF9-697D-0EF19EA3DE96}"/>
              </a:ext>
            </a:extLst>
          </p:cNvPr>
          <p:cNvSpPr txBox="1">
            <a:spLocks/>
          </p:cNvSpPr>
          <p:nvPr/>
        </p:nvSpPr>
        <p:spPr>
          <a:xfrm>
            <a:off x="202284" y="160416"/>
            <a:ext cx="2516815" cy="1598563"/>
          </a:xfrm>
          <a:prstGeom prst="rect">
            <a:avLst/>
          </a:prstGeom>
          <a:solidFill>
            <a:srgbClr val="FF4E27"/>
          </a:solidFill>
          <a:effectLst>
            <a:outerShdw blurRad="139700" dist="63500" dir="18000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8 lessons from </a:t>
            </a:r>
          </a:p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the CIPD</a:t>
            </a:r>
            <a:b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Learning at Work 2023 Survey Report</a:t>
            </a:r>
          </a:p>
        </p:txBody>
      </p:sp>
      <p:pic>
        <p:nvPicPr>
          <p:cNvPr id="38" name="Picture 37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685F7A5F-7A9F-59D2-6D39-2D4474A32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302240" y="4347002"/>
            <a:ext cx="1554716" cy="216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73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274773" y="1959057"/>
            <a:ext cx="5861539" cy="2939886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New </a:t>
            </a:r>
            <a:r>
              <a:rPr lang="en-US" sz="4000" dirty="0">
                <a:solidFill>
                  <a:srgbClr val="FF4E27"/>
                </a:solidFill>
                <a:latin typeface="Trebuchet MS" panose="020B0603020202020204" pitchFamily="34" charset="0"/>
              </a:rPr>
              <a:t>evidence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New </a:t>
            </a:r>
            <a:r>
              <a:rPr lang="en-US" sz="4000" dirty="0">
                <a:solidFill>
                  <a:srgbClr val="FF4E27"/>
                </a:solidFill>
                <a:latin typeface="Trebuchet MS" panose="020B0603020202020204" pitchFamily="34" charset="0"/>
              </a:rPr>
              <a:t>insights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New </a:t>
            </a:r>
            <a:r>
              <a:rPr lang="en-US" sz="4000" dirty="0">
                <a:solidFill>
                  <a:srgbClr val="FF4E27"/>
                </a:solidFill>
                <a:latin typeface="Trebuchet MS" panose="020B0603020202020204" pitchFamily="34" charset="0"/>
              </a:rPr>
              <a:t>action</a:t>
            </a:r>
          </a:p>
          <a:p>
            <a:pPr algn="ctr">
              <a:lnSpc>
                <a:spcPts val="4473"/>
              </a:lnSpc>
              <a:buNone/>
            </a:pPr>
            <a:endParaRPr lang="en-US" sz="3600" dirty="0">
              <a:solidFill>
                <a:srgbClr val="3D1152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pic>
        <p:nvPicPr>
          <p:cNvPr id="4" name="Picture 3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1F6861CC-73D2-B3B5-0B5D-453FACC10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55688" y="549275"/>
            <a:ext cx="3657533" cy="509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32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0CE491-ED81-F8FC-D706-F25B05FB57B3}"/>
              </a:ext>
            </a:extLst>
          </p:cNvPr>
          <p:cNvGrpSpPr/>
          <p:nvPr/>
        </p:nvGrpSpPr>
        <p:grpSpPr>
          <a:xfrm>
            <a:off x="3296093" y="0"/>
            <a:ext cx="5414040" cy="6698509"/>
            <a:chOff x="2690037" y="0"/>
            <a:chExt cx="5414040" cy="66985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157F37-2684-6868-3739-199607D3B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78" t="36628" r="30320"/>
            <a:stretch/>
          </p:blipFill>
          <p:spPr>
            <a:xfrm>
              <a:off x="2690037" y="0"/>
              <a:ext cx="5401340" cy="40563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DA58C0-136D-2A63-B4CA-D9831DDE8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61" t="36628" r="30233" b="9718"/>
            <a:stretch/>
          </p:blipFill>
          <p:spPr>
            <a:xfrm>
              <a:off x="2690037" y="3264192"/>
              <a:ext cx="5414040" cy="343431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E66E72-F9B5-6888-19F1-34B5B9635914}"/>
              </a:ext>
            </a:extLst>
          </p:cNvPr>
          <p:cNvSpPr txBox="1"/>
          <p:nvPr/>
        </p:nvSpPr>
        <p:spPr>
          <a:xfrm>
            <a:off x="6711832" y="-54786"/>
            <a:ext cx="2761069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Focus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on the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right thing</a:t>
            </a:r>
            <a:endParaRPr lang="en-US" sz="1800" dirty="0">
              <a:solidFill>
                <a:srgbClr val="C84F35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E3E1D-FA07-5A33-E148-DD73B8A9E10C}"/>
              </a:ext>
            </a:extLst>
          </p:cNvPr>
          <p:cNvSpPr txBox="1"/>
          <p:nvPr/>
        </p:nvSpPr>
        <p:spPr>
          <a:xfrm>
            <a:off x="8554051" y="2190118"/>
            <a:ext cx="2323280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>
            <a:defPPr>
              <a:defRPr lang="en-US"/>
            </a:defPPr>
            <a:lvl1pPr algn="ctr">
              <a:lnSpc>
                <a:spcPts val="4473"/>
              </a:lnSpc>
              <a:defRPr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defRPr>
            </a:lvl1pPr>
          </a:lstStyle>
          <a:p>
            <a:r>
              <a:rPr lang="en-US" dirty="0"/>
              <a:t>Do </a:t>
            </a:r>
            <a:r>
              <a:rPr lang="en-US" dirty="0">
                <a:solidFill>
                  <a:srgbClr val="3D1152"/>
                </a:solidFill>
                <a:cs typeface="+mn-cs"/>
              </a:rPr>
              <a:t>the right thing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EF06E-B74F-52A9-30FA-C18612521F1F}"/>
              </a:ext>
            </a:extLst>
          </p:cNvPr>
          <p:cNvSpPr txBox="1"/>
          <p:nvPr/>
        </p:nvSpPr>
        <p:spPr>
          <a:xfrm>
            <a:off x="1446160" y="3705067"/>
            <a:ext cx="2458678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Share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9A588-BD91-3932-B877-BD570A906920}"/>
              </a:ext>
            </a:extLst>
          </p:cNvPr>
          <p:cNvSpPr txBox="1"/>
          <p:nvPr/>
        </p:nvSpPr>
        <p:spPr>
          <a:xfrm>
            <a:off x="7555666" y="4435022"/>
            <a:ext cx="2283533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Prepare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yourself</a:t>
            </a:r>
          </a:p>
        </p:txBody>
      </p:sp>
      <p:pic>
        <p:nvPicPr>
          <p:cNvPr id="24" name="Picture 2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F0C9107-CDB0-72D3-0F7B-1DB157B7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3" y="460645"/>
            <a:ext cx="1106140" cy="3793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B73B5C-C339-ED40-AA50-1E8A990BDF96}"/>
              </a:ext>
            </a:extLst>
          </p:cNvPr>
          <p:cNvGrpSpPr/>
          <p:nvPr/>
        </p:nvGrpSpPr>
        <p:grpSpPr>
          <a:xfrm>
            <a:off x="1566530" y="2571308"/>
            <a:ext cx="8595589" cy="4327956"/>
            <a:chOff x="1566530" y="2571308"/>
            <a:chExt cx="8595589" cy="432795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219E36-69CA-FA02-E810-F459DB9E0658}"/>
                </a:ext>
              </a:extLst>
            </p:cNvPr>
            <p:cNvSpPr/>
            <p:nvPr/>
          </p:nvSpPr>
          <p:spPr>
            <a:xfrm>
              <a:off x="1566530" y="2814084"/>
              <a:ext cx="5976436" cy="4056320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17A35B-A83E-40B1-E5D2-308D3F6A4D95}"/>
                </a:ext>
              </a:extLst>
            </p:cNvPr>
            <p:cNvSpPr/>
            <p:nvPr/>
          </p:nvSpPr>
          <p:spPr>
            <a:xfrm>
              <a:off x="4185683" y="3711269"/>
              <a:ext cx="5976436" cy="3187995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35863F-1830-9961-EF2A-BD54760BA65A}"/>
                </a:ext>
              </a:extLst>
            </p:cNvPr>
            <p:cNvSpPr/>
            <p:nvPr/>
          </p:nvSpPr>
          <p:spPr>
            <a:xfrm>
              <a:off x="4430644" y="2571308"/>
              <a:ext cx="1128285" cy="2608520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0390944-3F99-3B1E-A069-7C8BE0236975}"/>
              </a:ext>
            </a:extLst>
          </p:cNvPr>
          <p:cNvSpPr txBox="1">
            <a:spLocks/>
          </p:cNvSpPr>
          <p:nvPr/>
        </p:nvSpPr>
        <p:spPr>
          <a:xfrm>
            <a:off x="202284" y="160416"/>
            <a:ext cx="2516815" cy="1598563"/>
          </a:xfrm>
          <a:prstGeom prst="rect">
            <a:avLst/>
          </a:prstGeom>
          <a:solidFill>
            <a:srgbClr val="FF4E27"/>
          </a:solidFill>
          <a:effectLst>
            <a:outerShdw blurRad="139700" dist="63500" dir="18000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8 lessons from </a:t>
            </a:r>
          </a:p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the CIPD</a:t>
            </a:r>
            <a:b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Learning at Work 2023 Survey Report</a:t>
            </a:r>
          </a:p>
        </p:txBody>
      </p:sp>
      <p:pic>
        <p:nvPicPr>
          <p:cNvPr id="7" name="Picture 6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2ECBC3AB-D807-0553-0AA1-05A35834E3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302240" y="4347002"/>
            <a:ext cx="1554716" cy="216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184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0CE491-ED81-F8FC-D706-F25B05FB57B3}"/>
              </a:ext>
            </a:extLst>
          </p:cNvPr>
          <p:cNvGrpSpPr/>
          <p:nvPr/>
        </p:nvGrpSpPr>
        <p:grpSpPr>
          <a:xfrm>
            <a:off x="3296093" y="0"/>
            <a:ext cx="5414040" cy="6698509"/>
            <a:chOff x="2690037" y="0"/>
            <a:chExt cx="5414040" cy="66985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157F37-2684-6868-3739-199607D3B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78" t="36628" r="30320"/>
            <a:stretch/>
          </p:blipFill>
          <p:spPr>
            <a:xfrm>
              <a:off x="2690037" y="0"/>
              <a:ext cx="5401340" cy="40563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DA58C0-136D-2A63-B4CA-D9831DDE8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61" t="36628" r="30233" b="9718"/>
            <a:stretch/>
          </p:blipFill>
          <p:spPr>
            <a:xfrm>
              <a:off x="2690037" y="3264192"/>
              <a:ext cx="5414040" cy="3434317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112BCA5F-7E17-13E4-5BC8-A18D57F6570E}"/>
              </a:ext>
            </a:extLst>
          </p:cNvPr>
          <p:cNvSpPr txBox="1">
            <a:spLocks/>
          </p:cNvSpPr>
          <p:nvPr/>
        </p:nvSpPr>
        <p:spPr>
          <a:xfrm>
            <a:off x="202284" y="274826"/>
            <a:ext cx="2636609" cy="218129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FF4E27"/>
                </a:solidFill>
                <a:latin typeface="Trebuchet MS" panose="020B0603020202020204" pitchFamily="34" charset="0"/>
                <a:ea typeface="+mn-ea"/>
                <a:cs typeface="+mn-cs"/>
              </a:rPr>
              <a:t>8 lessons from the </a:t>
            </a:r>
            <a:br>
              <a:rPr lang="en-GB" sz="2400" dirty="0">
                <a:solidFill>
                  <a:srgbClr val="FF4E27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400" dirty="0">
                <a:solidFill>
                  <a:srgbClr val="FF4E27"/>
                </a:solidFill>
                <a:latin typeface="Trebuchet MS" panose="020B0603020202020204" pitchFamily="34" charset="0"/>
                <a:ea typeface="+mn-ea"/>
                <a:cs typeface="+mn-cs"/>
              </a:rPr>
              <a:t>CIPD Learning at Work 2023 Survey Report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E66E72-F9B5-6888-19F1-34B5B9635914}"/>
              </a:ext>
            </a:extLst>
          </p:cNvPr>
          <p:cNvSpPr txBox="1"/>
          <p:nvPr/>
        </p:nvSpPr>
        <p:spPr>
          <a:xfrm>
            <a:off x="6711832" y="-54786"/>
            <a:ext cx="2761069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Focus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on the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right thing</a:t>
            </a:r>
            <a:endParaRPr lang="en-US" sz="1800" dirty="0">
              <a:solidFill>
                <a:srgbClr val="C84F35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E3E1D-FA07-5A33-E148-DD73B8A9E10C}"/>
              </a:ext>
            </a:extLst>
          </p:cNvPr>
          <p:cNvSpPr txBox="1"/>
          <p:nvPr/>
        </p:nvSpPr>
        <p:spPr>
          <a:xfrm>
            <a:off x="8554051" y="2190118"/>
            <a:ext cx="2323280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>
            <a:defPPr>
              <a:defRPr lang="en-US"/>
            </a:defPPr>
            <a:lvl1pPr algn="ctr">
              <a:lnSpc>
                <a:spcPts val="4473"/>
              </a:lnSpc>
              <a:defRPr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defRPr>
            </a:lvl1pPr>
          </a:lstStyle>
          <a:p>
            <a:r>
              <a:rPr lang="en-US" dirty="0"/>
              <a:t>Do </a:t>
            </a:r>
            <a:r>
              <a:rPr lang="en-US" dirty="0">
                <a:solidFill>
                  <a:srgbClr val="3D1152"/>
                </a:solidFill>
                <a:cs typeface="+mn-cs"/>
              </a:rPr>
              <a:t>the right thing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EF06E-B74F-52A9-30FA-C18612521F1F}"/>
              </a:ext>
            </a:extLst>
          </p:cNvPr>
          <p:cNvSpPr txBox="1"/>
          <p:nvPr/>
        </p:nvSpPr>
        <p:spPr>
          <a:xfrm>
            <a:off x="1116195" y="3119407"/>
            <a:ext cx="2458678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Share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9A588-BD91-3932-B877-BD570A906920}"/>
              </a:ext>
            </a:extLst>
          </p:cNvPr>
          <p:cNvSpPr txBox="1"/>
          <p:nvPr/>
        </p:nvSpPr>
        <p:spPr>
          <a:xfrm>
            <a:off x="7555666" y="4435022"/>
            <a:ext cx="2283533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Prepare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yourself</a:t>
            </a:r>
          </a:p>
        </p:txBody>
      </p:sp>
      <p:pic>
        <p:nvPicPr>
          <p:cNvPr id="24" name="Picture 2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F0C9107-CDB0-72D3-0F7B-1DB157B7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3" y="460645"/>
            <a:ext cx="1106140" cy="37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A48D8-0641-6DAF-BF93-BDA3105DC4DB}"/>
              </a:ext>
            </a:extLst>
          </p:cNvPr>
          <p:cNvSpPr/>
          <p:nvPr/>
        </p:nvSpPr>
        <p:spPr>
          <a:xfrm>
            <a:off x="1913860" y="4235450"/>
            <a:ext cx="8673313" cy="260784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9E6D4-5BBE-6B23-126E-087DCB8F394E}"/>
              </a:ext>
            </a:extLst>
          </p:cNvPr>
          <p:cNvSpPr/>
          <p:nvPr/>
        </p:nvSpPr>
        <p:spPr>
          <a:xfrm>
            <a:off x="4161669" y="3835403"/>
            <a:ext cx="1421652" cy="266100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9F636-FAC8-F487-7437-F89A595143D0}"/>
              </a:ext>
            </a:extLst>
          </p:cNvPr>
          <p:cNvSpPr/>
          <p:nvPr/>
        </p:nvSpPr>
        <p:spPr>
          <a:xfrm>
            <a:off x="6521451" y="2819400"/>
            <a:ext cx="1168400" cy="38294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2E35D0A-370A-F249-C36E-2FE19EF11EC2}"/>
              </a:ext>
            </a:extLst>
          </p:cNvPr>
          <p:cNvSpPr txBox="1">
            <a:spLocks/>
          </p:cNvSpPr>
          <p:nvPr/>
        </p:nvSpPr>
        <p:spPr>
          <a:xfrm>
            <a:off x="202284" y="160416"/>
            <a:ext cx="2516815" cy="1598563"/>
          </a:xfrm>
          <a:prstGeom prst="rect">
            <a:avLst/>
          </a:prstGeom>
          <a:solidFill>
            <a:srgbClr val="FF4E27"/>
          </a:solidFill>
          <a:effectLst>
            <a:outerShdw blurRad="139700" dist="63500" dir="18000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8 lessons from </a:t>
            </a:r>
          </a:p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the CIPD</a:t>
            </a:r>
            <a:b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Learning at Work 2023 Survey Report</a:t>
            </a:r>
          </a:p>
        </p:txBody>
      </p:sp>
      <p:pic>
        <p:nvPicPr>
          <p:cNvPr id="7" name="Picture 6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14C7B7F0-640D-2638-76FC-D861DC8D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302240" y="4347002"/>
            <a:ext cx="1554716" cy="216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450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0CE491-ED81-F8FC-D706-F25B05FB57B3}"/>
              </a:ext>
            </a:extLst>
          </p:cNvPr>
          <p:cNvGrpSpPr/>
          <p:nvPr/>
        </p:nvGrpSpPr>
        <p:grpSpPr>
          <a:xfrm>
            <a:off x="3296093" y="0"/>
            <a:ext cx="5414040" cy="6698509"/>
            <a:chOff x="2690037" y="0"/>
            <a:chExt cx="5414040" cy="66985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157F37-2684-6868-3739-199607D3B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78" t="36628" r="30320"/>
            <a:stretch/>
          </p:blipFill>
          <p:spPr>
            <a:xfrm>
              <a:off x="2690037" y="0"/>
              <a:ext cx="5401340" cy="40563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DA58C0-136D-2A63-B4CA-D9831DDE8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61" t="36628" r="30233" b="9718"/>
            <a:stretch/>
          </p:blipFill>
          <p:spPr>
            <a:xfrm>
              <a:off x="2690037" y="3264192"/>
              <a:ext cx="5414040" cy="3434317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112BCA5F-7E17-13E4-5BC8-A18D57F6570E}"/>
              </a:ext>
            </a:extLst>
          </p:cNvPr>
          <p:cNvSpPr txBox="1">
            <a:spLocks/>
          </p:cNvSpPr>
          <p:nvPr/>
        </p:nvSpPr>
        <p:spPr>
          <a:xfrm>
            <a:off x="202284" y="160416"/>
            <a:ext cx="2516815" cy="1598563"/>
          </a:xfrm>
          <a:prstGeom prst="rect">
            <a:avLst/>
          </a:prstGeom>
          <a:solidFill>
            <a:srgbClr val="FF4E27"/>
          </a:solidFill>
          <a:effectLst>
            <a:outerShdw blurRad="139700" dist="63500" dir="18000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8 lessons from </a:t>
            </a:r>
          </a:p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the CIPD</a:t>
            </a:r>
            <a:b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rPr>
              <a:t>Learning at Work 2023 Survey Report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E66E72-F9B5-6888-19F1-34B5B9635914}"/>
              </a:ext>
            </a:extLst>
          </p:cNvPr>
          <p:cNvSpPr txBox="1"/>
          <p:nvPr/>
        </p:nvSpPr>
        <p:spPr>
          <a:xfrm>
            <a:off x="6711832" y="-54786"/>
            <a:ext cx="2761069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Focus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rPr>
              <a:t> on the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right thing</a:t>
            </a:r>
            <a:endParaRPr lang="en-US" sz="1800" dirty="0">
              <a:solidFill>
                <a:srgbClr val="C84F35"/>
              </a:solidFill>
              <a:latin typeface="Trebuchet MS" panose="020B0603020202020204" pitchFamily="34" charset="0"/>
              <a:ea typeface="Tragic Marker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E3E1D-FA07-5A33-E148-DD73B8A9E10C}"/>
              </a:ext>
            </a:extLst>
          </p:cNvPr>
          <p:cNvSpPr txBox="1"/>
          <p:nvPr/>
        </p:nvSpPr>
        <p:spPr>
          <a:xfrm>
            <a:off x="8554051" y="2190118"/>
            <a:ext cx="2323280" cy="53200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>
            <a:defPPr>
              <a:defRPr lang="en-US"/>
            </a:defPPr>
            <a:lvl1pPr algn="ctr">
              <a:lnSpc>
                <a:spcPts val="4473"/>
              </a:lnSpc>
              <a:defRPr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  <a:cs typeface="Tragic Marker" pitchFamily="34" charset="-120"/>
              </a:defRPr>
            </a:lvl1pPr>
          </a:lstStyle>
          <a:p>
            <a:r>
              <a:rPr lang="en-US" dirty="0"/>
              <a:t>Do </a:t>
            </a:r>
            <a:r>
              <a:rPr lang="en-US" dirty="0">
                <a:solidFill>
                  <a:srgbClr val="3D1152"/>
                </a:solidFill>
                <a:cs typeface="+mn-cs"/>
              </a:rPr>
              <a:t>the right thing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9A588-BD91-3932-B877-BD570A906920}"/>
              </a:ext>
            </a:extLst>
          </p:cNvPr>
          <p:cNvSpPr txBox="1"/>
          <p:nvPr/>
        </p:nvSpPr>
        <p:spPr>
          <a:xfrm>
            <a:off x="7555666" y="4435022"/>
            <a:ext cx="2283533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Prepare 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yourself</a:t>
            </a:r>
          </a:p>
        </p:txBody>
      </p:sp>
      <p:pic>
        <p:nvPicPr>
          <p:cNvPr id="24" name="Picture 2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F0C9107-CDB0-72D3-0F7B-1DB157B7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3" y="460645"/>
            <a:ext cx="1106140" cy="37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62FA6-D007-3BC1-E760-A78FE1EF7D8B}"/>
              </a:ext>
            </a:extLst>
          </p:cNvPr>
          <p:cNvSpPr txBox="1"/>
          <p:nvPr/>
        </p:nvSpPr>
        <p:spPr>
          <a:xfrm>
            <a:off x="1116195" y="3119407"/>
            <a:ext cx="2458678" cy="57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3"/>
              </a:lnSpc>
            </a:pPr>
            <a:r>
              <a:rPr lang="en-US" sz="1800" dirty="0">
                <a:solidFill>
                  <a:srgbClr val="C84F35"/>
                </a:solidFill>
                <a:latin typeface="Trebuchet MS" panose="020B0603020202020204" pitchFamily="34" charset="0"/>
                <a:ea typeface="Tragic Marker" pitchFamily="34" charset="-122"/>
              </a:rPr>
              <a:t>Share</a:t>
            </a:r>
            <a:r>
              <a:rPr lang="en-US" sz="1800" dirty="0">
                <a:solidFill>
                  <a:srgbClr val="3D1152"/>
                </a:solidFill>
                <a:latin typeface="Trebuchet MS" panose="020B0603020202020204" pitchFamily="34" charset="0"/>
                <a:ea typeface="Tragic Marker" pitchFamily="34" charset="-122"/>
              </a:rPr>
              <a:t> the load</a:t>
            </a:r>
          </a:p>
        </p:txBody>
      </p:sp>
      <p:pic>
        <p:nvPicPr>
          <p:cNvPr id="3" name="Picture 2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C87A4A89-C79A-B9A4-0C99-5A98208751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10302240" y="4347002"/>
            <a:ext cx="1554716" cy="216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178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49F9-7145-E497-40FB-7B1B4F9CD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547" y="1822934"/>
            <a:ext cx="5253255" cy="12208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Thanks for joining us …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Click the link in the chat box to download the report</a:t>
            </a:r>
            <a:endParaRPr lang="en-GB" sz="3200" dirty="0"/>
          </a:p>
        </p:txBody>
      </p:sp>
      <p:pic>
        <p:nvPicPr>
          <p:cNvPr id="4" name="Picture 3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A324C7F0-25E8-9FB9-CC47-A518E8F9D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6476303" y="731524"/>
            <a:ext cx="3657533" cy="509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32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stronomical object, sphere, planet, celestial event&#10;&#10;Description automatically generated">
            <a:extLst>
              <a:ext uri="{FF2B5EF4-FFF2-40B4-BE49-F238E27FC236}">
                <a16:creationId xmlns:a16="http://schemas.microsoft.com/office/drawing/2014/main" id="{71B9ED0E-BAD3-1824-F124-CE4BA6DE1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7"/>
          <a:stretch/>
        </p:blipFill>
        <p:spPr>
          <a:xfrm>
            <a:off x="418289" y="1692971"/>
            <a:ext cx="3786163" cy="405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DE0B7F-237F-ACE1-0AA1-E91D77E1BDAF}"/>
              </a:ext>
            </a:extLst>
          </p:cNvPr>
          <p:cNvSpPr/>
          <p:nvPr/>
        </p:nvSpPr>
        <p:spPr>
          <a:xfrm>
            <a:off x="4533070" y="2264060"/>
            <a:ext cx="3197158" cy="2996119"/>
          </a:xfrm>
          <a:prstGeom prst="ellipse">
            <a:avLst/>
          </a:prstGeom>
          <a:solidFill>
            <a:srgbClr val="3D11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GB" sz="2400" b="1" dirty="0">
                <a:solidFill>
                  <a:srgbClr val="FFB701"/>
                </a:solidFill>
                <a:latin typeface="Trebuchet MS" panose="020B0603020202020204" pitchFamily="34" charset="0"/>
              </a:rPr>
              <a:t>Business</a:t>
            </a:r>
            <a:br>
              <a:rPr lang="en-GB" sz="2400" b="1" dirty="0">
                <a:solidFill>
                  <a:srgbClr val="FFB701"/>
                </a:solidFill>
                <a:latin typeface="Trebuchet MS" panose="020B0603020202020204" pitchFamily="34" charset="0"/>
              </a:rPr>
            </a:br>
            <a:r>
              <a:rPr lang="en-GB" sz="2400" b="1" dirty="0">
                <a:solidFill>
                  <a:srgbClr val="FFB701"/>
                </a:solidFill>
                <a:latin typeface="Trebuchet MS" panose="020B0603020202020204" pitchFamily="34" charset="0"/>
              </a:rPr>
              <a:t>priorities</a:t>
            </a:r>
          </a:p>
          <a:p>
            <a:r>
              <a:rPr lang="en-GB" dirty="0">
                <a:solidFill>
                  <a:srgbClr val="FFB701"/>
                </a:solidFill>
                <a:latin typeface="Trebuchet MS" panose="020B0603020202020204" pitchFamily="34" charset="0"/>
              </a:rPr>
              <a:t>Growth</a:t>
            </a:r>
          </a:p>
          <a:p>
            <a:r>
              <a:rPr lang="en-GB" dirty="0">
                <a:solidFill>
                  <a:srgbClr val="FFB701"/>
                </a:solidFill>
                <a:latin typeface="Trebuchet MS" panose="020B0603020202020204" pitchFamily="34" charset="0"/>
              </a:rPr>
              <a:t>Productivity</a:t>
            </a:r>
          </a:p>
          <a:p>
            <a:r>
              <a:rPr lang="en-GB" dirty="0">
                <a:solidFill>
                  <a:srgbClr val="FFB701"/>
                </a:solidFill>
                <a:latin typeface="Trebuchet MS" panose="020B0603020202020204" pitchFamily="34" charset="0"/>
              </a:rPr>
              <a:t>Talent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4063A3-D16F-4F05-1601-666107CDE929}"/>
              </a:ext>
            </a:extLst>
          </p:cNvPr>
          <p:cNvSpPr/>
          <p:nvPr/>
        </p:nvSpPr>
        <p:spPr>
          <a:xfrm>
            <a:off x="8544100" y="2247173"/>
            <a:ext cx="3197158" cy="2996119"/>
          </a:xfrm>
          <a:prstGeom prst="ellipse">
            <a:avLst/>
          </a:prstGeom>
          <a:solidFill>
            <a:srgbClr val="FFB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solidFill>
                  <a:srgbClr val="3D1152"/>
                </a:solidFill>
                <a:latin typeface="Trebuchet MS" panose="020B0603020202020204" pitchFamily="34" charset="0"/>
              </a:rPr>
              <a:t>L&amp;D priorities</a:t>
            </a:r>
          </a:p>
          <a:p>
            <a:pPr algn="r"/>
            <a:r>
              <a:rPr lang="en-GB" dirty="0">
                <a:solidFill>
                  <a:srgbClr val="3D1152"/>
                </a:solidFill>
                <a:latin typeface="Trebuchet MS" panose="020B0603020202020204" pitchFamily="34" charset="0"/>
              </a:rPr>
              <a:t>Aligning with OD</a:t>
            </a:r>
          </a:p>
          <a:p>
            <a:pPr algn="r"/>
            <a:r>
              <a:rPr lang="en-GB" dirty="0">
                <a:solidFill>
                  <a:srgbClr val="3D1152"/>
                </a:solidFill>
                <a:latin typeface="Trebuchet MS" panose="020B0603020202020204" pitchFamily="34" charset="0"/>
              </a:rPr>
              <a:t>Onboarding</a:t>
            </a:r>
          </a:p>
          <a:p>
            <a:pPr algn="r"/>
            <a:r>
              <a:rPr lang="en-GB" dirty="0">
                <a:solidFill>
                  <a:srgbClr val="3D1152"/>
                </a:solidFill>
                <a:latin typeface="Trebuchet MS" panose="020B0603020202020204" pitchFamily="34" charset="0"/>
              </a:rPr>
              <a:t>Content quality</a:t>
            </a:r>
          </a:p>
          <a:p>
            <a:pPr algn="r"/>
            <a:r>
              <a:rPr lang="en-GB" dirty="0">
                <a:solidFill>
                  <a:srgbClr val="3D1152"/>
                </a:solidFill>
                <a:latin typeface="Trebuchet MS" panose="020B0603020202020204" pitchFamily="34" charset="0"/>
              </a:rPr>
              <a:t>Self-directed learning</a:t>
            </a: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CFF96480-1674-2659-6FDF-D881ED1ABB8B}"/>
              </a:ext>
            </a:extLst>
          </p:cNvPr>
          <p:cNvSpPr/>
          <p:nvPr/>
        </p:nvSpPr>
        <p:spPr>
          <a:xfrm>
            <a:off x="6816431" y="3072810"/>
            <a:ext cx="2646546" cy="1386605"/>
          </a:xfrm>
          <a:prstGeom prst="leftRightArrow">
            <a:avLst/>
          </a:prstGeom>
          <a:solidFill>
            <a:schemeClr val="bg1"/>
          </a:solidFill>
          <a:ln>
            <a:solidFill>
              <a:srgbClr val="3D1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3D1152"/>
                </a:solidFill>
                <a:latin typeface="Trebuchet MS" panose="020B0603020202020204" pitchFamily="34" charset="0"/>
              </a:rPr>
              <a:t>Skill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3664581-4651-3025-736E-671D2DC73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289" y="532767"/>
            <a:ext cx="9144000" cy="732159"/>
          </a:xfrm>
        </p:spPr>
        <p:txBody>
          <a:bodyPr>
            <a:normAutofit/>
          </a:bodyPr>
          <a:lstStyle/>
          <a:p>
            <a:r>
              <a:rPr lang="en-GB" sz="3600" dirty="0"/>
              <a:t>The pull of priorities</a:t>
            </a:r>
          </a:p>
        </p:txBody>
      </p:sp>
    </p:spTree>
    <p:extLst>
      <p:ext uri="{BB962C8B-B14F-4D97-AF65-F5344CB8AC3E}">
        <p14:creationId xmlns:p14="http://schemas.microsoft.com/office/powerpoint/2010/main" val="309498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A9A10C2-D636-F6F9-EDDE-2E666DA4E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570" y="457201"/>
            <a:ext cx="8949690" cy="7366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Chat activity</a:t>
            </a:r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6ED29D9-E30E-3F66-9791-FE636ACD5690}"/>
              </a:ext>
            </a:extLst>
          </p:cNvPr>
          <p:cNvSpPr txBox="1">
            <a:spLocks/>
          </p:cNvSpPr>
          <p:nvPr/>
        </p:nvSpPr>
        <p:spPr>
          <a:xfrm>
            <a:off x="877570" y="2299884"/>
            <a:ext cx="5116830" cy="30964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dirty="0">
                <a:solidFill>
                  <a:srgbClr val="3D1152"/>
                </a:solidFill>
              </a:rPr>
              <a:t>In a sentence … </a:t>
            </a:r>
            <a:br>
              <a:rPr lang="en-US" dirty="0">
                <a:solidFill>
                  <a:srgbClr val="3D1152"/>
                </a:solidFill>
              </a:rPr>
            </a:br>
            <a:br>
              <a:rPr lang="en-US" dirty="0">
                <a:solidFill>
                  <a:srgbClr val="3D1152"/>
                </a:solidFill>
              </a:rPr>
            </a:br>
            <a:r>
              <a:rPr lang="en-US" dirty="0">
                <a:solidFill>
                  <a:srgbClr val="3D1152"/>
                </a:solidFill>
              </a:rPr>
              <a:t>What’s the key thing you are doing to add value to the skills agenda in your context?</a:t>
            </a:r>
            <a:endParaRPr lang="en-GB" dirty="0">
              <a:solidFill>
                <a:srgbClr val="3D115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99746-88B6-69CA-428D-C2CB0284F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816" r="18407" b="10185"/>
          <a:stretch/>
        </p:blipFill>
        <p:spPr>
          <a:xfrm>
            <a:off x="6692902" y="1975981"/>
            <a:ext cx="4114800" cy="374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62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2FCD8-BDD8-1B38-A059-81B779015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7772400" cy="732159"/>
          </a:xfrm>
        </p:spPr>
        <p:txBody>
          <a:bodyPr>
            <a:normAutofit/>
          </a:bodyPr>
          <a:lstStyle/>
          <a:p>
            <a:r>
              <a:rPr lang="en-US" dirty="0"/>
              <a:t>What the research showed was important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DE799-A144-CB17-1DBA-EC1A76B89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1" t="31944" r="30000" b="18977"/>
          <a:stretch/>
        </p:blipFill>
        <p:spPr>
          <a:xfrm>
            <a:off x="1155700" y="1808163"/>
            <a:ext cx="9198458" cy="4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9947D-AB2D-10B7-B4BA-CDCBF246C2D6}"/>
              </a:ext>
            </a:extLst>
          </p:cNvPr>
          <p:cNvSpPr/>
          <p:nvPr/>
        </p:nvSpPr>
        <p:spPr>
          <a:xfrm>
            <a:off x="0" y="-6808"/>
            <a:ext cx="3705680" cy="6864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E852E-3E2B-9C62-65A4-33C450964DBA}"/>
              </a:ext>
            </a:extLst>
          </p:cNvPr>
          <p:cNvGrpSpPr/>
          <p:nvPr/>
        </p:nvGrpSpPr>
        <p:grpSpPr>
          <a:xfrm>
            <a:off x="3952895" y="341824"/>
            <a:ext cx="8124805" cy="5707996"/>
            <a:chOff x="3952895" y="341824"/>
            <a:chExt cx="8124805" cy="5707996"/>
          </a:xfrm>
        </p:grpSpPr>
        <p:pic>
          <p:nvPicPr>
            <p:cNvPr id="4" name="Object 3" descr="preencoded.png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8259" y="3442812"/>
              <a:ext cx="3256736" cy="609448"/>
            </a:xfrm>
            <a:prstGeom prst="rect">
              <a:avLst/>
            </a:prstGeom>
          </p:spPr>
        </p:pic>
        <p:pic>
          <p:nvPicPr>
            <p:cNvPr id="5" name="Object 4" descr="preencoded.png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72131" y="3393009"/>
              <a:ext cx="447563" cy="2656811"/>
            </a:xfrm>
            <a:prstGeom prst="rect">
              <a:avLst/>
            </a:prstGeom>
          </p:spPr>
        </p:pic>
        <p:pic>
          <p:nvPicPr>
            <p:cNvPr id="6" name="Object 5" descr="preencoded.png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38189" y="2731159"/>
              <a:ext cx="6618220" cy="609448"/>
            </a:xfrm>
            <a:prstGeom prst="rect">
              <a:avLst/>
            </a:prstGeom>
          </p:spPr>
        </p:pic>
        <p:pic>
          <p:nvPicPr>
            <p:cNvPr id="7" name="Object 6" descr="preencoded.png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27252" y="4052117"/>
              <a:ext cx="2866308" cy="314246"/>
            </a:xfrm>
            <a:prstGeom prst="rect">
              <a:avLst/>
            </a:prstGeom>
          </p:spPr>
        </p:pic>
        <p:pic>
          <p:nvPicPr>
            <p:cNvPr id="8" name="Object 7" descr="preencoded.png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86624" y="2464240"/>
              <a:ext cx="3018670" cy="314246"/>
            </a:xfrm>
            <a:prstGeom prst="rect">
              <a:avLst/>
            </a:prstGeom>
          </p:spPr>
        </p:pic>
        <p:pic>
          <p:nvPicPr>
            <p:cNvPr id="9" name="Object 8" descr="preencoded.png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52895" y="4425888"/>
              <a:ext cx="1828343" cy="399950"/>
            </a:xfrm>
            <a:prstGeom prst="rect">
              <a:avLst/>
            </a:prstGeom>
          </p:spPr>
        </p:pic>
        <p:pic>
          <p:nvPicPr>
            <p:cNvPr id="10" name="Object 9" descr="preencoded.png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58012" y="2044891"/>
              <a:ext cx="2475881" cy="314246"/>
            </a:xfrm>
            <a:prstGeom prst="rect">
              <a:avLst/>
            </a:prstGeom>
          </p:spPr>
        </p:pic>
        <p:pic>
          <p:nvPicPr>
            <p:cNvPr id="11" name="Object 10" descr="preencoded.png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238143" y="4743793"/>
              <a:ext cx="4132817" cy="361860"/>
            </a:xfrm>
            <a:prstGeom prst="rect">
              <a:avLst/>
            </a:prstGeom>
          </p:spPr>
        </p:pic>
        <p:pic>
          <p:nvPicPr>
            <p:cNvPr id="12" name="Object 11" descr="preencoded.png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147708" y="3525944"/>
              <a:ext cx="399950" cy="1885479"/>
            </a:xfrm>
            <a:prstGeom prst="rect">
              <a:avLst/>
            </a:prstGeom>
          </p:spPr>
        </p:pic>
        <p:pic>
          <p:nvPicPr>
            <p:cNvPr id="13" name="Object 12" descr="preencoded.png"/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6200000">
              <a:off x="4711098" y="3059997"/>
              <a:ext cx="314246" cy="1685504"/>
            </a:xfrm>
            <a:prstGeom prst="rect">
              <a:avLst/>
            </a:prstGeom>
          </p:spPr>
        </p:pic>
        <p:pic>
          <p:nvPicPr>
            <p:cNvPr id="14" name="Object 13" descr="preencoded.png"/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13472" y="3605744"/>
              <a:ext cx="1514096" cy="285679"/>
            </a:xfrm>
            <a:prstGeom prst="rect">
              <a:avLst/>
            </a:prstGeom>
          </p:spPr>
        </p:pic>
        <p:pic>
          <p:nvPicPr>
            <p:cNvPr id="15" name="Object 14" descr="preencoded.png"/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373335" y="2064718"/>
              <a:ext cx="666583" cy="276156"/>
            </a:xfrm>
            <a:prstGeom prst="rect">
              <a:avLst/>
            </a:prstGeom>
          </p:spPr>
        </p:pic>
        <p:pic>
          <p:nvPicPr>
            <p:cNvPr id="16" name="Object 15" descr="preencoded.png"/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78269" y="1541930"/>
              <a:ext cx="3580505" cy="314246"/>
            </a:xfrm>
            <a:prstGeom prst="rect">
              <a:avLst/>
            </a:prstGeom>
          </p:spPr>
        </p:pic>
        <p:pic>
          <p:nvPicPr>
            <p:cNvPr id="17" name="Object 16" descr="preencoded.png"/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850737" y="5199164"/>
              <a:ext cx="3066283" cy="399950"/>
            </a:xfrm>
            <a:prstGeom prst="rect">
              <a:avLst/>
            </a:prstGeom>
          </p:spPr>
        </p:pic>
        <p:pic>
          <p:nvPicPr>
            <p:cNvPr id="18" name="Object 17" descr="preencoded.png"/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573126" y="4101735"/>
              <a:ext cx="1504574" cy="285679"/>
            </a:xfrm>
            <a:prstGeom prst="rect">
              <a:avLst/>
            </a:prstGeom>
          </p:spPr>
        </p:pic>
        <p:pic>
          <p:nvPicPr>
            <p:cNvPr id="19" name="Object 18" descr="preencoded.png"/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0236437" y="341824"/>
              <a:ext cx="314246" cy="2399700"/>
            </a:xfrm>
            <a:prstGeom prst="rect">
              <a:avLst/>
            </a:prstGeom>
          </p:spPr>
        </p:pic>
        <p:pic>
          <p:nvPicPr>
            <p:cNvPr id="20" name="Object 19" descr="preencoded.png"/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 rot="5400000">
              <a:off x="9906412" y="2489665"/>
              <a:ext cx="142839" cy="161885"/>
            </a:xfrm>
            <a:prstGeom prst="rect">
              <a:avLst/>
            </a:prstGeom>
          </p:spPr>
        </p:pic>
        <p:pic>
          <p:nvPicPr>
            <p:cNvPr id="21" name="Object 20" descr="preencoded.png"/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0161587" y="4489729"/>
              <a:ext cx="1209373" cy="209498"/>
            </a:xfrm>
            <a:prstGeom prst="rect">
              <a:avLst/>
            </a:prstGeom>
          </p:spPr>
        </p:pic>
        <p:pic>
          <p:nvPicPr>
            <p:cNvPr id="22" name="Object 21" descr="preencoded.png"/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985079" y="2498459"/>
              <a:ext cx="2637765" cy="161885"/>
            </a:xfrm>
            <a:prstGeom prst="rect">
              <a:avLst/>
            </a:prstGeom>
          </p:spPr>
        </p:pic>
        <p:pic>
          <p:nvPicPr>
            <p:cNvPr id="23" name="Object 22" descr="preencoded.png"/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121968" y="3965223"/>
              <a:ext cx="285679" cy="142839"/>
            </a:xfrm>
            <a:prstGeom prst="rect">
              <a:avLst/>
            </a:prstGeom>
          </p:spPr>
        </p:pic>
        <p:pic>
          <p:nvPicPr>
            <p:cNvPr id="24" name="Object 23" descr="preencoded.png"/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5886455" y="3580319"/>
              <a:ext cx="209498" cy="1818820"/>
            </a:xfrm>
            <a:prstGeom prst="rect">
              <a:avLst/>
            </a:prstGeom>
          </p:spPr>
        </p:pic>
        <p:pic>
          <p:nvPicPr>
            <p:cNvPr id="25" name="Object 24" descr="preencoded.png"/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9470658" y="3263677"/>
              <a:ext cx="2094976" cy="20949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F0623E4-98EA-822A-31BD-F3852A020450}"/>
              </a:ext>
            </a:extLst>
          </p:cNvPr>
          <p:cNvSpPr txBox="1"/>
          <p:nvPr/>
        </p:nvSpPr>
        <p:spPr>
          <a:xfrm>
            <a:off x="305924" y="688212"/>
            <a:ext cx="3199824" cy="51530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We have more </a:t>
            </a:r>
            <a:r>
              <a:rPr lang="en-GB" sz="2800" dirty="0">
                <a:solidFill>
                  <a:srgbClr val="FF4E27"/>
                </a:solidFill>
                <a:latin typeface="Trebuchet MS" panose="020B0603020202020204" pitchFamily="34" charset="0"/>
              </a:rPr>
              <a:t>resources</a:t>
            </a:r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 available to us than ever before</a:t>
            </a:r>
          </a:p>
          <a:p>
            <a:endParaRPr lang="en-GB" sz="5400" dirty="0">
              <a:solidFill>
                <a:srgbClr val="3D1152"/>
              </a:solidFill>
            </a:endParaRP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Methods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Media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Budget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3D1152"/>
                </a:solidFill>
                <a:latin typeface="Trebuchet MS" panose="020B0603020202020204" pitchFamily="34" charset="0"/>
              </a:rPr>
              <a:t>Headcount</a:t>
            </a:r>
            <a:endParaRPr lang="en-GB" sz="2400" dirty="0">
              <a:solidFill>
                <a:srgbClr val="3D1152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>
        <a:noAutofit/>
      </a:bodyPr>
      <a:lstStyle>
        <a:defPPr algn="l">
          <a:lnSpc>
            <a:spcPct val="114000"/>
          </a:lnSpc>
          <a:defRPr dirty="0" smtClean="0">
            <a:solidFill>
              <a:srgbClr val="3D115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urple neutral corporate PPT Widescreen-template" id="{85507844-4A06-4914-94B1-434BCD8CB37D}" vid="{D7C3E669-0017-4F57-B175-ACF2CF57C04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EF59A53E4A143B1B9C5D92883356E" ma:contentTypeVersion="18" ma:contentTypeDescription="Create a new document." ma:contentTypeScope="" ma:versionID="c72531f7feb72f13254f0190ee40060e">
  <xsd:schema xmlns:xsd="http://www.w3.org/2001/XMLSchema" xmlns:xs="http://www.w3.org/2001/XMLSchema" xmlns:p="http://schemas.microsoft.com/office/2006/metadata/properties" xmlns:ns2="c180b3c4-6c34-430f-a824-c3db1219bea2" xmlns:ns3="ce03425c-784c-4aab-9505-216f5266a5f3" targetNamespace="http://schemas.microsoft.com/office/2006/metadata/properties" ma:root="true" ma:fieldsID="9e201dbacb8bd1786db2e55d0102afab" ns2:_="" ns3:_="">
    <xsd:import namespace="c180b3c4-6c34-430f-a824-c3db1219bea2"/>
    <xsd:import namespace="ce03425c-784c-4aab-9505-216f5266a5f3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ImageMetadataListItemId" minOccurs="0"/>
                <xsd:element ref="ns2:ImageMetadataListField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0b3c4-6c34-430f-a824-c3db1219bea2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7d20aa-0221-4162-a930-0a2b945759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MetadataListItemId" ma:index="24" nillable="true" ma:displayName="ImageMetadataListItemId" ma:hidden="true" ma:indexed="true" ma:internalName="ImageMetadataListItemId">
      <xsd:simpleType>
        <xsd:restriction base="dms:Unknown"/>
      </xsd:simpleType>
    </xsd:element>
    <xsd:element name="ImageMetadataListFieldId" ma:index="25" nillable="true" ma:displayName="ImageMetadataListFieldId" ma:hidden="true" ma:indexed="true" ma:internalName="ImageMetadataListField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3425c-784c-4aab-9505-216f5266a5f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756b03-defb-4d0c-9861-3172c6d35016}" ma:internalName="TaxCatchAll" ma:showField="CatchAllData" ma:web="ce03425c-784c-4aab-9505-216f5266a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03425c-784c-4aab-9505-216f5266a5f3" xsi:nil="true"/>
    <ImageMetadataListFieldId xmlns="c180b3c4-6c34-430f-a824-c3db1219bea2" xsi:nil="true"/>
    <lcf76f155ced4ddcb4097134ff3c332f xmlns="c180b3c4-6c34-430f-a824-c3db1219bea2">
      <Terms xmlns="http://schemas.microsoft.com/office/infopath/2007/PartnerControls"/>
    </lcf76f155ced4ddcb4097134ff3c332f>
    <ImageMetadataListItemId xmlns="c180b3c4-6c34-430f-a824-c3db1219bea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FE371-35DB-4ECA-86C4-C382F5F87D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0b3c4-6c34-430f-a824-c3db1219bea2"/>
    <ds:schemaRef ds:uri="ce03425c-784c-4aab-9505-216f5266a5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4AE480-189F-4D89-9BDA-D2B57543CD49}">
  <ds:schemaRefs>
    <ds:schemaRef ds:uri="ce03425c-784c-4aab-9505-216f5266a5f3"/>
    <ds:schemaRef ds:uri="http://schemas.microsoft.com/office/2006/metadata/properties"/>
    <ds:schemaRef ds:uri="http://schemas.microsoft.com/office/infopath/2007/PartnerControls"/>
    <ds:schemaRef ds:uri="http://purl.org/dc/terms/"/>
    <ds:schemaRef ds:uri="c180b3c4-6c34-430f-a824-c3db1219bea2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BDA79B-4583-4294-A787-C29A115053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neutral corporate PPT Widescreen-template</Template>
  <TotalTime>17</TotalTime>
  <Words>1577</Words>
  <Application>Microsoft Office PowerPoint</Application>
  <PresentationFormat>Widescreen</PresentationFormat>
  <Paragraphs>298</Paragraphs>
  <Slides>53</Slides>
  <Notes>46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1_Office Theme</vt:lpstr>
      <vt:lpstr>Working Smarter on the Skills Agenda  Practical strategies for progressive L&amp;D professionals </vt:lpstr>
      <vt:lpstr>PowerPoint Presentation</vt:lpstr>
      <vt:lpstr>PowerPoint Presentation</vt:lpstr>
      <vt:lpstr>PowerPoint Presentation</vt:lpstr>
      <vt:lpstr>PowerPoint Presentation</vt:lpstr>
      <vt:lpstr>The pull of priorities</vt:lpstr>
      <vt:lpstr>Chat activity</vt:lpstr>
      <vt:lpstr>What the research showed was important</vt:lpstr>
      <vt:lpstr>PowerPoint Presentation</vt:lpstr>
      <vt:lpstr>PowerPoint Presentation</vt:lpstr>
      <vt:lpstr>Slido word cloud Your key barrier to supporting skills development?</vt:lpstr>
      <vt:lpstr>Learning transformation  reality</vt:lpstr>
      <vt:lpstr>PowerPoint Presentation</vt:lpstr>
      <vt:lpstr>PowerPoint Presentation</vt:lpstr>
      <vt:lpstr>PowerPoint Presentation</vt:lpstr>
      <vt:lpstr>Focus on the right thing … 5 practical steps</vt:lpstr>
      <vt:lpstr>Focus on the right thing … 5 practical steps</vt:lpstr>
      <vt:lpstr>Focus on the right thing … 5 practical steps</vt:lpstr>
      <vt:lpstr>PowerPoint Presentation</vt:lpstr>
      <vt:lpstr>Focus on the right thing … 5 practical steps</vt:lpstr>
      <vt:lpstr>Slido poll   Choose the 2 things that are you doing the best on? </vt:lpstr>
      <vt:lpstr>PowerPoint Presentation</vt:lpstr>
      <vt:lpstr>PowerPoint Presentation</vt:lpstr>
      <vt:lpstr>PowerPoint Presentation</vt:lpstr>
      <vt:lpstr>It’s not just about more content!</vt:lpstr>
      <vt:lpstr>PowerPoint Presentation</vt:lpstr>
      <vt:lpstr>Do the right thing … 5 practical steps</vt:lpstr>
      <vt:lpstr>Do the right thing … 5 practical steps</vt:lpstr>
      <vt:lpstr>Do the right thing … 5 practical steps</vt:lpstr>
      <vt:lpstr>Do the right thing … 5 practical steps</vt:lpstr>
      <vt:lpstr>Do the right thing … 5 practical steps</vt:lpstr>
      <vt:lpstr>Do the right thing … 5 practical steps</vt:lpstr>
      <vt:lpstr>In the chat Which number has most potential in your context?</vt:lpstr>
      <vt:lpstr>PowerPoint Presentation</vt:lpstr>
      <vt:lpstr>PowerPoint Presentation</vt:lpstr>
      <vt:lpstr>PowerPoint Presentation</vt:lpstr>
      <vt:lpstr>PowerPoint Presentation</vt:lpstr>
      <vt:lpstr>Share the load … 5 practical steps</vt:lpstr>
      <vt:lpstr>Share the load … 5 practical steps</vt:lpstr>
      <vt:lpstr>Share the load … 5 practical steps</vt:lpstr>
      <vt:lpstr>Share the load … 5 practical steps</vt:lpstr>
      <vt:lpstr>Share the load … 5 practical steps</vt:lpstr>
      <vt:lpstr>PowerPoint Presentation</vt:lpstr>
      <vt:lpstr>PowerPoint Presentation</vt:lpstr>
      <vt:lpstr>PowerPoint Presentation</vt:lpstr>
      <vt:lpstr>Slido word cloud How do you develop yourself?</vt:lpstr>
      <vt:lpstr>Working smarter on the skills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joining us …   Click the link in the chat box to download the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Trebuchet 28pt White text</dc:title>
  <dc:creator>Rosangela Muller</dc:creator>
  <cp:lastModifiedBy>Kristian Adams</cp:lastModifiedBy>
  <cp:revision>20</cp:revision>
  <cp:lastPrinted>2023-06-07T07:04:39Z</cp:lastPrinted>
  <dcterms:created xsi:type="dcterms:W3CDTF">2023-03-20T09:03:22Z</dcterms:created>
  <dcterms:modified xsi:type="dcterms:W3CDTF">2023-08-10T11:16:35Z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0x0101003B6EF59A53E4A143B1B9C5D92883356E</vt:lpwstr>
  </property>
  <property fmtid="{D5CDD505-2E9C-101B-9397-08002B2CF9AE}" pid="3" name="MediaServiceImageTags">
    <vt:lpwstr/>
  </property>
</Properties>
</file>