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3" r:id="rId5"/>
    <p:sldMasterId id="2147483741" r:id="rId6"/>
    <p:sldMasterId id="2147483727" r:id="rId7"/>
    <p:sldMasterId id="2147483758" r:id="rId8"/>
    <p:sldMasterId id="2147483775" r:id="rId9"/>
    <p:sldMasterId id="2147483792" r:id="rId10"/>
    <p:sldMasterId id="2147483806" r:id="rId11"/>
  </p:sldMasterIdLst>
  <p:notesMasterIdLst>
    <p:notesMasterId r:id="rId27"/>
  </p:notesMasterIdLst>
  <p:sldIdLst>
    <p:sldId id="263" r:id="rId12"/>
    <p:sldId id="271" r:id="rId13"/>
    <p:sldId id="838840839" r:id="rId14"/>
    <p:sldId id="699" r:id="rId15"/>
    <p:sldId id="709" r:id="rId16"/>
    <p:sldId id="363" r:id="rId17"/>
    <p:sldId id="357" r:id="rId18"/>
    <p:sldId id="366" r:id="rId19"/>
    <p:sldId id="367" r:id="rId20"/>
    <p:sldId id="256" r:id="rId21"/>
    <p:sldId id="391" r:id="rId22"/>
    <p:sldId id="388" r:id="rId23"/>
    <p:sldId id="838840825" r:id="rId24"/>
    <p:sldId id="698" r:id="rId25"/>
    <p:sldId id="83884083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DA1D52"/>
    <a:srgbClr val="520D5D"/>
    <a:srgbClr val="58595B"/>
    <a:srgbClr val="DADBDC"/>
    <a:srgbClr val="DBD3E5"/>
    <a:srgbClr val="A991BC"/>
    <a:srgbClr val="8B6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2142D1-D295-4E83-9A19-34DA3F17C81C}" v="65" dt="2023-01-26T09:01:28.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3" d="100"/>
          <a:sy n="63" d="100"/>
        </p:scale>
        <p:origin x="68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33294-D1DD-7B43-A0F8-E7A921338FEC}" type="datetimeFigureOut">
              <a:rPr lang="en-US" smtClean="0"/>
              <a:pPr/>
              <a:t>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8865E-F5DF-C94D-90F3-6FA77AC9EC4B}" type="slidenum">
              <a:rPr lang="en-US" smtClean="0"/>
              <a:pPr/>
              <a:t>‹#›</a:t>
            </a:fld>
            <a:endParaRPr lang="en-US"/>
          </a:p>
        </p:txBody>
      </p:sp>
    </p:spTree>
    <p:extLst>
      <p:ext uri="{BB962C8B-B14F-4D97-AF65-F5344CB8AC3E}">
        <p14:creationId xmlns:p14="http://schemas.microsoft.com/office/powerpoint/2010/main" val="317175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recognition of the increased pressure and personal challenges many of you might currently be facing we’re launched a new Well-being helpline for the UK and Ireland. Calls are FREE and confidential. Phonelines are open 24 hours a day, 7 days a week, 365 days a year.</a:t>
            </a:r>
          </a:p>
          <a:p>
            <a:r>
              <a:rPr lang="en-GB" sz="1200" kern="1200" dirty="0">
                <a:solidFill>
                  <a:schemeClr val="tx1"/>
                </a:solidFill>
                <a:effectLst/>
                <a:latin typeface="+mn-lt"/>
                <a:ea typeface="+mn-ea"/>
                <a:cs typeface="+mn-cs"/>
              </a:rPr>
              <a:t>Work through your problems with a qualified therapist accredited by the British Association for Counselling and Psychotherapy (BACP).</a:t>
            </a:r>
          </a:p>
          <a:p>
            <a:r>
              <a:rPr lang="en-GB" sz="1200" kern="1200" dirty="0">
                <a:solidFill>
                  <a:schemeClr val="tx1"/>
                </a:solidFill>
                <a:effectLst/>
                <a:latin typeface="+mn-lt"/>
                <a:ea typeface="+mn-ea"/>
                <a:cs typeface="+mn-cs"/>
              </a:rPr>
              <a:t>Legal information services - support on a range of issues including personal, financial and legal matters.</a:t>
            </a:r>
          </a:p>
          <a:p>
            <a:r>
              <a:rPr lang="en-GB" sz="1200" kern="1200" dirty="0">
                <a:solidFill>
                  <a:schemeClr val="tx1"/>
                </a:solidFill>
                <a:effectLst/>
                <a:latin typeface="+mn-lt"/>
                <a:ea typeface="+mn-ea"/>
                <a:cs typeface="+mn-cs"/>
              </a:rPr>
              <a:t>Debt and financial information - support for issues such as debt, investments, pensions, managing money, negotiating with creditors.</a:t>
            </a:r>
          </a:p>
          <a:p>
            <a:r>
              <a:rPr lang="en-GB" sz="1200" kern="1200" dirty="0">
                <a:solidFill>
                  <a:schemeClr val="tx1"/>
                </a:solidFill>
                <a:effectLst/>
                <a:latin typeface="+mn-lt"/>
                <a:ea typeface="+mn-ea"/>
                <a:cs typeface="+mn-cs"/>
              </a:rPr>
              <a:t>Manager consultancy and support - at helping people managers to support their teams effectively.</a:t>
            </a:r>
          </a:p>
          <a:p>
            <a:r>
              <a:rPr lang="en-GB" sz="1200" kern="1200" dirty="0">
                <a:solidFill>
                  <a:schemeClr val="tx1"/>
                </a:solidFill>
                <a:effectLst/>
                <a:latin typeface="+mn-lt"/>
                <a:ea typeface="+mn-ea"/>
                <a:cs typeface="+mn-cs"/>
              </a:rPr>
              <a:t>Plus there are online resources and a well-being app you can download.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B1F78-C374-4071-8C46-5818C6DD97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86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FC203-5646-0F42-A7BB-12A0D0B99600}" type="slidenum">
              <a:rPr lang="en-US" smtClean="0"/>
              <a:t>7</a:t>
            </a:fld>
            <a:endParaRPr lang="en-US"/>
          </a:p>
        </p:txBody>
      </p:sp>
    </p:spTree>
    <p:extLst>
      <p:ext uri="{BB962C8B-B14F-4D97-AF65-F5344CB8AC3E}">
        <p14:creationId xmlns:p14="http://schemas.microsoft.com/office/powerpoint/2010/main" val="351852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713D4E-272C-4995-AE2A-50A4F13DE0A1}" type="datetime1">
              <a:rPr kumimoji="0" lang="fr-FR"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01/02/2023</a:t>
            </a:fld>
            <a:endParaRPr kumimoji="0" lang="fr-FR" altLang="en-US"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20C8F8-5D8C-4B84-9D71-0093B99A4B4A}" type="slidenum">
              <a:rPr kumimoji="0" lang="fr-FR"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en-US"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763486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713D4E-272C-4995-AE2A-50A4F13DE0A1}" type="datetime1">
              <a:rPr kumimoji="0" lang="fr-FR"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01/02/2023</a:t>
            </a:fld>
            <a:endParaRPr kumimoji="0" lang="fr-FR" altLang="en-US"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20C8F8-5D8C-4B84-9D71-0093B99A4B4A}" type="slidenum">
              <a:rPr kumimoji="0" lang="fr-FR"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altLang="en-US"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96754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ACFDB-760C-482D-8FF6-2AB217B58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774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recognition of the increased pressure and personal challenges many of you might currently be facing we’re launched a new Well-being helpline for the UK and Ireland. Calls are FREE and confidential. Phonelines are open 24 hours a day, 7 days a week, 365 days a year.</a:t>
            </a:r>
          </a:p>
          <a:p>
            <a:r>
              <a:rPr lang="en-GB" sz="1200" kern="1200" dirty="0">
                <a:solidFill>
                  <a:schemeClr val="tx1"/>
                </a:solidFill>
                <a:effectLst/>
                <a:latin typeface="+mn-lt"/>
                <a:ea typeface="+mn-ea"/>
                <a:cs typeface="+mn-cs"/>
              </a:rPr>
              <a:t>Work through your problems with a qualified therapist accredited by the British Association for Counselling and Psychotherapy (BACP).</a:t>
            </a:r>
          </a:p>
          <a:p>
            <a:r>
              <a:rPr lang="en-GB" sz="1200" kern="1200" dirty="0">
                <a:solidFill>
                  <a:schemeClr val="tx1"/>
                </a:solidFill>
                <a:effectLst/>
                <a:latin typeface="+mn-lt"/>
                <a:ea typeface="+mn-ea"/>
                <a:cs typeface="+mn-cs"/>
              </a:rPr>
              <a:t>Legal information services - support on a range of issues including personal, financial and legal matters.</a:t>
            </a:r>
          </a:p>
          <a:p>
            <a:r>
              <a:rPr lang="en-GB" sz="1200" kern="1200" dirty="0">
                <a:solidFill>
                  <a:schemeClr val="tx1"/>
                </a:solidFill>
                <a:effectLst/>
                <a:latin typeface="+mn-lt"/>
                <a:ea typeface="+mn-ea"/>
                <a:cs typeface="+mn-cs"/>
              </a:rPr>
              <a:t>Debt and financial information - support for issues such as debt, investments, pensions, managing money, negotiating with creditors.</a:t>
            </a:r>
          </a:p>
          <a:p>
            <a:r>
              <a:rPr lang="en-GB" sz="1200" kern="1200" dirty="0">
                <a:solidFill>
                  <a:schemeClr val="tx1"/>
                </a:solidFill>
                <a:effectLst/>
                <a:latin typeface="+mn-lt"/>
                <a:ea typeface="+mn-ea"/>
                <a:cs typeface="+mn-cs"/>
              </a:rPr>
              <a:t>Manager consultancy and support - at helping people managers to support their teams effectively.</a:t>
            </a:r>
          </a:p>
          <a:p>
            <a:r>
              <a:rPr lang="en-GB" sz="1200" kern="1200" dirty="0">
                <a:solidFill>
                  <a:schemeClr val="tx1"/>
                </a:solidFill>
                <a:effectLst/>
                <a:latin typeface="+mn-lt"/>
                <a:ea typeface="+mn-ea"/>
                <a:cs typeface="+mn-cs"/>
              </a:rPr>
              <a:t>Plus there are online resources and a well-being app you can download.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B1F78-C374-4071-8C46-5818C6DD97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385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4044" y="474755"/>
            <a:ext cx="1676866" cy="956108"/>
          </a:xfrm>
          <a:prstGeom prst="rect">
            <a:avLst/>
          </a:prstGeom>
        </p:spPr>
      </p:pic>
    </p:spTree>
    <p:extLst>
      <p:ext uri="{BB962C8B-B14F-4D97-AF65-F5344CB8AC3E}">
        <p14:creationId xmlns:p14="http://schemas.microsoft.com/office/powerpoint/2010/main" val="26693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295457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_Purpl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598702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0461251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6463745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4668893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7093281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41528417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4293637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9865506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180388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53634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23249021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2914573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550445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813578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525035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72976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419581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53857" y="494063"/>
            <a:ext cx="1876439" cy="1069900"/>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3653293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_Purpl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4267709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090935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37918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l="-76"/>
          <a:stretch/>
        </p:blipFill>
        <p:spPr>
          <a:xfrm>
            <a:off x="-56562" y="-735291"/>
            <a:ext cx="12338050" cy="7602718"/>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4536" y="493200"/>
            <a:ext cx="1441851" cy="824612"/>
          </a:xfrm>
          <a:prstGeom prst="rect">
            <a:avLst/>
          </a:prstGeom>
        </p:spPr>
      </p:pic>
      <p:sp>
        <p:nvSpPr>
          <p:cNvPr id="10" name="TextBox 9"/>
          <p:cNvSpPr txBox="1">
            <a:spLocks noChangeAspect="1"/>
          </p:cNvSpPr>
          <p:nvPr userDrawn="1"/>
        </p:nvSpPr>
        <p:spPr>
          <a:xfrm>
            <a:off x="-1" y="1674833"/>
            <a:ext cx="6086324" cy="2663369"/>
          </a:xfrm>
          <a:prstGeom prst="rect">
            <a:avLst/>
          </a:prstGeom>
          <a:solidFill>
            <a:srgbClr val="58595B">
              <a:alpha val="81000"/>
            </a:srgbClr>
          </a:solidFill>
        </p:spPr>
        <p:txBody>
          <a:bodyPr wrap="square" rtlCol="0">
            <a:normAutofit/>
          </a:bodyPr>
          <a:lstStyle/>
          <a:p>
            <a:endParaRPr lang="en-US" sz="2800" baseline="0" dirty="0">
              <a:solidFill>
                <a:schemeClr val="bg1"/>
              </a:solidFill>
            </a:endParaRPr>
          </a:p>
        </p:txBody>
      </p:sp>
      <p:sp>
        <p:nvSpPr>
          <p:cNvPr id="11" name="Title 1"/>
          <p:cNvSpPr>
            <a:spLocks noGrp="1"/>
          </p:cNvSpPr>
          <p:nvPr>
            <p:ph type="title"/>
          </p:nvPr>
        </p:nvSpPr>
        <p:spPr>
          <a:xfrm>
            <a:off x="212261" y="1761559"/>
            <a:ext cx="5578939" cy="2299453"/>
          </a:xfrm>
        </p:spPr>
        <p:txBody>
          <a:bodyPr anchor="ctr" anchorCtr="0"/>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0002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272320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621717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158418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44089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836630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Pictures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1113612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601442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699852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232047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_Purpl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6757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854923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_Sla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443323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017765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264784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586890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610925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556446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687961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112764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Pictures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2470014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43724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180341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13805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221286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_Sla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650031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_WhitePlai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923725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635819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449351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769810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549663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560306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94030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5306788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9515409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Pictues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828245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0625309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806162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8991823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Pla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003581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cxnSp>
        <p:nvCxnSpPr>
          <p:cNvPr id="8" name="Straight Connector 7"/>
          <p:cNvCxnSpPr/>
          <p:nvPr userDrawn="1"/>
        </p:nvCxnSpPr>
        <p:spPr>
          <a:xfrm>
            <a:off x="513864" y="3418385"/>
            <a:ext cx="500607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513865" y="981076"/>
            <a:ext cx="4814703" cy="886397"/>
          </a:xfrm>
        </p:spPr>
        <p:txBody>
          <a:bodyPr/>
          <a:lstStyle>
            <a:lvl1pPr>
              <a:defRPr sz="3200"/>
            </a:lvl1pPr>
          </a:lstStyle>
          <a:p>
            <a:r>
              <a:rPr lang="en-US" dirty="0"/>
              <a:t>Click to edit Master title style</a:t>
            </a:r>
            <a:endParaRPr lang="en-GB" dirty="0"/>
          </a:p>
        </p:txBody>
      </p:sp>
      <p:sp>
        <p:nvSpPr>
          <p:cNvPr id="5" name="Text Placeholder 4"/>
          <p:cNvSpPr>
            <a:spLocks noGrp="1"/>
          </p:cNvSpPr>
          <p:nvPr>
            <p:ph type="body" sz="quarter" idx="10"/>
          </p:nvPr>
        </p:nvSpPr>
        <p:spPr>
          <a:xfrm>
            <a:off x="508002" y="2133601"/>
            <a:ext cx="4820564" cy="548868"/>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1"/>
          </p:nvPr>
        </p:nvSpPr>
        <p:spPr>
          <a:xfrm>
            <a:off x="762000" y="3576792"/>
            <a:ext cx="4565915"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dirty="0"/>
              <a:t>Click to edit Master text styles</a:t>
            </a:r>
          </a:p>
          <a:p>
            <a:pPr lvl="1"/>
            <a:r>
              <a:rPr lang="en-US" dirty="0"/>
              <a:t>Second level</a:t>
            </a:r>
          </a:p>
        </p:txBody>
      </p:sp>
      <p:sp>
        <p:nvSpPr>
          <p:cNvPr id="10" name="Freeform 5"/>
          <p:cNvSpPr>
            <a:spLocks/>
          </p:cNvSpPr>
          <p:nvPr userDrawn="1"/>
        </p:nvSpPr>
        <p:spPr bwMode="auto">
          <a:xfrm>
            <a:off x="508001" y="3573089"/>
            <a:ext cx="168273"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dirty="0"/>
          </a:p>
        </p:txBody>
      </p:sp>
      <p:pic>
        <p:nvPicPr>
          <p:cNvPr id="1026" name="Picture 2" descr="M:\Central Marketing File (2016)\Central Team\Brand\Logos\MASTER LOGOS\Ius Laboris\NEW UK LOGO\IusLaboris-UK_Logo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08000" y="5589240"/>
            <a:ext cx="3216859" cy="343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336704" y="0"/>
            <a:ext cx="5855296" cy="6858000"/>
          </a:xfrm>
          <a:prstGeom prst="rect">
            <a:avLst/>
          </a:prstGeom>
        </p:spPr>
      </p:pic>
    </p:spTree>
    <p:extLst>
      <p:ext uri="{BB962C8B-B14F-4D97-AF65-F5344CB8AC3E}">
        <p14:creationId xmlns:p14="http://schemas.microsoft.com/office/powerpoint/2010/main" val="257050864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06828" y="-1"/>
            <a:ext cx="6785173" cy="5114781"/>
          </a:xfrm>
          <a:prstGeom prst="rect">
            <a:avLst/>
          </a:prstGeom>
        </p:spPr>
      </p:pic>
      <p:sp>
        <p:nvSpPr>
          <p:cNvPr id="3" name="Title 2"/>
          <p:cNvSpPr>
            <a:spLocks noGrp="1"/>
          </p:cNvSpPr>
          <p:nvPr>
            <p:ph type="title"/>
          </p:nvPr>
        </p:nvSpPr>
        <p:spPr>
          <a:xfrm>
            <a:off x="513864" y="3257624"/>
            <a:ext cx="5582136" cy="443198"/>
          </a:xfrm>
        </p:spPr>
        <p:txBody>
          <a:bodyPr anchor="b" anchorCtr="0"/>
          <a:lstStyle>
            <a:lvl1pPr>
              <a:defRPr sz="3200"/>
            </a:lvl1pPr>
          </a:lstStyle>
          <a:p>
            <a:r>
              <a:rPr lang="en-US" dirty="0"/>
              <a:t>Click to edit Master title style</a:t>
            </a:r>
            <a:endParaRPr lang="en-GB" dirty="0"/>
          </a:p>
        </p:txBody>
      </p:sp>
      <p:sp>
        <p:nvSpPr>
          <p:cNvPr id="5" name="Text Placeholder 4"/>
          <p:cNvSpPr>
            <a:spLocks noGrp="1"/>
          </p:cNvSpPr>
          <p:nvPr>
            <p:ph type="body" sz="quarter" idx="10"/>
          </p:nvPr>
        </p:nvSpPr>
        <p:spPr>
          <a:xfrm>
            <a:off x="508002" y="3884799"/>
            <a:ext cx="5587999" cy="246221"/>
          </a:xfrm>
        </p:spPr>
        <p:txBody>
          <a:bodyPr/>
          <a:lstStyle>
            <a:lvl1pPr>
              <a:defRPr b="0">
                <a:solidFill>
                  <a:schemeClr val="tx2"/>
                </a:solidFill>
              </a:defRPr>
            </a:lvl1pPr>
            <a:lvl2pPr>
              <a:spcBef>
                <a:spcPts val="3000"/>
              </a:spcBef>
              <a:defRPr sz="1000">
                <a:solidFill>
                  <a:srgbClr val="999999"/>
                </a:solidFill>
              </a:defRPr>
            </a:lvl2pPr>
            <a:lvl3pPr marL="0" indent="0">
              <a:buNone/>
              <a:defRPr sz="1400">
                <a:solidFill>
                  <a:schemeClr val="tx1"/>
                </a:solidFill>
              </a:defRPr>
            </a:lvl3pPr>
          </a:lstStyle>
          <a:p>
            <a:pPr lvl="0"/>
            <a:r>
              <a:rPr lang="en-US" dirty="0"/>
              <a:t>Click to edit Master text styles</a:t>
            </a:r>
          </a:p>
        </p:txBody>
      </p:sp>
      <p:sp>
        <p:nvSpPr>
          <p:cNvPr id="15" name="Rectangle 14"/>
          <p:cNvSpPr/>
          <p:nvPr userDrawn="1"/>
        </p:nvSpPr>
        <p:spPr>
          <a:xfrm>
            <a:off x="508002" y="-1"/>
            <a:ext cx="3763796" cy="24371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algn="l"/>
            <a:endParaRPr lang="en-GB" sz="7200" b="1" dirty="0">
              <a:solidFill>
                <a:schemeClr val="bg1"/>
              </a:solidFill>
            </a:endParaRPr>
          </a:p>
        </p:txBody>
      </p:sp>
      <p:sp>
        <p:nvSpPr>
          <p:cNvPr id="10" name="Footer Placeholder 4"/>
          <p:cNvSpPr txBox="1">
            <a:spLocks/>
          </p:cNvSpPr>
          <p:nvPr userDrawn="1"/>
        </p:nvSpPr>
        <p:spPr>
          <a:xfrm>
            <a:off x="3407702" y="6566326"/>
            <a:ext cx="8270439" cy="138499"/>
          </a:xfrm>
          <a:prstGeom prst="rect">
            <a:avLst/>
          </a:prstGeom>
        </p:spPr>
        <p:txBody>
          <a:bodyPr vert="horz" wrap="square" lIns="0" tIns="0" rIns="0" bIns="0" rtlCol="0" anchor="t">
            <a:spAutoFit/>
          </a:bodyPr>
          <a:lstStyle>
            <a:defPPr>
              <a:defRPr lang="en-US"/>
            </a:defPPr>
            <a:lvl1pPr marL="0" algn="l" defTabSz="995690" rtl="0" eaLnBrk="1" latinLnBrk="0" hangingPunct="1">
              <a:defRPr sz="900" b="1" kern="1200">
                <a:solidFill>
                  <a:schemeClr val="accent2"/>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algn="r" defTabSz="927100"/>
            <a:r>
              <a:rPr lang="en-GB" sz="700" b="0" dirty="0">
                <a:solidFill>
                  <a:srgbClr val="999999"/>
                </a:solidFill>
              </a:rPr>
              <a:t>lewissilkin.com	</a:t>
            </a:r>
            <a:fld id="{8997EE35-0505-4E8B-8EED-B674149DBCD9}" type="slidenum">
              <a:rPr lang="en-GB" sz="900" b="1" smtClean="0">
                <a:solidFill>
                  <a:schemeClr val="tx1"/>
                </a:solidFill>
              </a:rPr>
              <a:pPr algn="r" defTabSz="927100"/>
              <a:t>‹#›</a:t>
            </a:fld>
            <a:endParaRPr lang="en-GB" sz="900" b="1" dirty="0">
              <a:solidFill>
                <a:schemeClr val="tx1"/>
              </a:solidFill>
            </a:endParaRPr>
          </a:p>
        </p:txBody>
      </p:sp>
      <p:sp>
        <p:nvSpPr>
          <p:cNvPr id="7" name="Text Placeholder 6"/>
          <p:cNvSpPr>
            <a:spLocks noGrp="1"/>
          </p:cNvSpPr>
          <p:nvPr>
            <p:ph type="body" sz="quarter" idx="11" hasCustomPrompt="1"/>
          </p:nvPr>
        </p:nvSpPr>
        <p:spPr>
          <a:xfrm>
            <a:off x="508000" y="1329181"/>
            <a:ext cx="1171328" cy="1107996"/>
          </a:xfrm>
        </p:spPr>
        <p:txBody>
          <a:bodyPr wrap="none" lIns="144000" tIns="0" bIns="0" anchor="b" anchorCtr="0"/>
          <a:lstStyle>
            <a:lvl1pPr algn="l">
              <a:defRPr sz="7200">
                <a:solidFill>
                  <a:schemeClr val="bg1"/>
                </a:solidFill>
              </a:defRPr>
            </a:lvl1pPr>
          </a:lstStyle>
          <a:p>
            <a:pPr lvl="0"/>
            <a:r>
              <a:rPr lang="en-US" dirty="0"/>
              <a:t>##</a:t>
            </a:r>
          </a:p>
        </p:txBody>
      </p:sp>
    </p:spTree>
    <p:extLst>
      <p:ext uri="{BB962C8B-B14F-4D97-AF65-F5344CB8AC3E}">
        <p14:creationId xmlns:p14="http://schemas.microsoft.com/office/powerpoint/2010/main" val="3813283125"/>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GB"/>
          </a:p>
        </p:txBody>
      </p:sp>
      <p:sp>
        <p:nvSpPr>
          <p:cNvPr id="8" name="Text Placeholder 4"/>
          <p:cNvSpPr>
            <a:spLocks noGrp="1"/>
          </p:cNvSpPr>
          <p:nvPr>
            <p:ph type="body" sz="quarter" idx="11" hasCustomPrompt="1"/>
          </p:nvPr>
        </p:nvSpPr>
        <p:spPr>
          <a:xfrm>
            <a:off x="514349" y="1396507"/>
            <a:ext cx="11164800" cy="246221"/>
          </a:xfrm>
        </p:spPr>
        <p:txBody>
          <a:bodyPr/>
          <a:lstStyle>
            <a:lvl1pPr>
              <a:defRPr b="0" baseline="0"/>
            </a:lvl1pPr>
          </a:lstStyle>
          <a:p>
            <a:pPr lvl="0"/>
            <a:r>
              <a:rPr lang="en-US" dirty="0"/>
              <a:t>Click to edit Master </a:t>
            </a:r>
            <a:r>
              <a:rPr lang="en-US" dirty="0" err="1"/>
              <a:t>SubHeading</a:t>
            </a:r>
            <a:r>
              <a:rPr lang="en-US" dirty="0"/>
              <a:t> text styles</a:t>
            </a:r>
          </a:p>
        </p:txBody>
      </p:sp>
    </p:spTree>
    <p:extLst>
      <p:ext uri="{BB962C8B-B14F-4D97-AF65-F5344CB8AC3E}">
        <p14:creationId xmlns:p14="http://schemas.microsoft.com/office/powerpoint/2010/main" val="398149870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0"/>
          </p:nvPr>
        </p:nvSpPr>
        <p:spPr>
          <a:xfrm>
            <a:off x="514352" y="1963867"/>
            <a:ext cx="11169649" cy="1641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p:cNvSpPr>
            <a:spLocks noGrp="1"/>
          </p:cNvSpPr>
          <p:nvPr>
            <p:ph type="body" sz="quarter" idx="11" hasCustomPrompt="1"/>
          </p:nvPr>
        </p:nvSpPr>
        <p:spPr>
          <a:xfrm>
            <a:off x="514349" y="1396507"/>
            <a:ext cx="11164800" cy="246221"/>
          </a:xfrm>
        </p:spPr>
        <p:txBody>
          <a:bodyPr/>
          <a:lstStyle>
            <a:lvl1pPr>
              <a:defRPr b="0" baseline="0"/>
            </a:lvl1pPr>
          </a:lstStyle>
          <a:p>
            <a:pPr lvl="0"/>
            <a:r>
              <a:rPr lang="en-US" dirty="0"/>
              <a:t>Click to edit Master </a:t>
            </a:r>
            <a:r>
              <a:rPr lang="en-US" dirty="0" err="1"/>
              <a:t>SubHeading</a:t>
            </a:r>
            <a:r>
              <a:rPr lang="en-US" dirty="0"/>
              <a:t> text styles</a:t>
            </a:r>
          </a:p>
        </p:txBody>
      </p:sp>
    </p:spTree>
    <p:extLst>
      <p:ext uri="{BB962C8B-B14F-4D97-AF65-F5344CB8AC3E}">
        <p14:creationId xmlns:p14="http://schemas.microsoft.com/office/powerpoint/2010/main" val="30965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4155750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3863" y="1963866"/>
            <a:ext cx="5417957" cy="1641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12"/>
          </p:nvPr>
        </p:nvSpPr>
        <p:spPr>
          <a:xfrm>
            <a:off x="6260180" y="1963866"/>
            <a:ext cx="5417957" cy="1641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dirty="0"/>
              <a:t>Click to edit Master title style</a:t>
            </a:r>
            <a:endParaRPr lang="en-NZ" dirty="0"/>
          </a:p>
        </p:txBody>
      </p:sp>
      <p:sp>
        <p:nvSpPr>
          <p:cNvPr id="10" name="Text Placeholder 4"/>
          <p:cNvSpPr>
            <a:spLocks noGrp="1"/>
          </p:cNvSpPr>
          <p:nvPr>
            <p:ph type="body" sz="quarter" idx="13" hasCustomPrompt="1"/>
          </p:nvPr>
        </p:nvSpPr>
        <p:spPr>
          <a:xfrm>
            <a:off x="514349" y="1396507"/>
            <a:ext cx="11164800" cy="246221"/>
          </a:xfrm>
        </p:spPr>
        <p:txBody>
          <a:bodyPr/>
          <a:lstStyle>
            <a:lvl1pPr>
              <a:defRPr b="0" baseline="0"/>
            </a:lvl1pPr>
          </a:lstStyle>
          <a:p>
            <a:pPr lvl="0"/>
            <a:r>
              <a:rPr lang="en-US" dirty="0"/>
              <a:t>Click to edit Master </a:t>
            </a:r>
            <a:r>
              <a:rPr lang="en-US" dirty="0" err="1"/>
              <a:t>SubHeading</a:t>
            </a:r>
            <a:r>
              <a:rPr lang="en-US" dirty="0"/>
              <a:t> text styles</a:t>
            </a:r>
          </a:p>
        </p:txBody>
      </p:sp>
    </p:spTree>
    <p:extLst>
      <p:ext uri="{BB962C8B-B14F-4D97-AF65-F5344CB8AC3E}">
        <p14:creationId xmlns:p14="http://schemas.microsoft.com/office/powerpoint/2010/main" val="24869001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3864" y="1963866"/>
            <a:ext cx="3529881" cy="1641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12"/>
          </p:nvPr>
        </p:nvSpPr>
        <p:spPr>
          <a:xfrm>
            <a:off x="4358253" y="1963866"/>
            <a:ext cx="3529881" cy="1641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4"/>
          <p:cNvSpPr>
            <a:spLocks noGrp="1"/>
          </p:cNvSpPr>
          <p:nvPr>
            <p:ph type="body" sz="quarter" idx="13"/>
          </p:nvPr>
        </p:nvSpPr>
        <p:spPr>
          <a:xfrm>
            <a:off x="8148257" y="1963866"/>
            <a:ext cx="3529881" cy="1641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a:t>Click to edit Master title style</a:t>
            </a:r>
            <a:endParaRPr lang="en-NZ"/>
          </a:p>
        </p:txBody>
      </p:sp>
      <p:sp>
        <p:nvSpPr>
          <p:cNvPr id="10" name="Text Placeholder 4"/>
          <p:cNvSpPr>
            <a:spLocks noGrp="1"/>
          </p:cNvSpPr>
          <p:nvPr>
            <p:ph type="body" sz="quarter" idx="14" hasCustomPrompt="1"/>
          </p:nvPr>
        </p:nvSpPr>
        <p:spPr>
          <a:xfrm>
            <a:off x="514349" y="1396507"/>
            <a:ext cx="11164800" cy="246221"/>
          </a:xfrm>
        </p:spPr>
        <p:txBody>
          <a:bodyPr/>
          <a:lstStyle>
            <a:lvl1pPr>
              <a:defRPr b="0" baseline="0"/>
            </a:lvl1pPr>
          </a:lstStyle>
          <a:p>
            <a:pPr lvl="0"/>
            <a:r>
              <a:rPr lang="en-US" dirty="0"/>
              <a:t>Click to edit Master </a:t>
            </a:r>
            <a:r>
              <a:rPr lang="en-US" dirty="0" err="1"/>
              <a:t>SubHeading</a:t>
            </a:r>
            <a:r>
              <a:rPr lang="en-US" dirty="0"/>
              <a:t> text styles</a:t>
            </a:r>
          </a:p>
        </p:txBody>
      </p:sp>
    </p:spTree>
    <p:extLst>
      <p:ext uri="{BB962C8B-B14F-4D97-AF65-F5344CB8AC3E}">
        <p14:creationId xmlns:p14="http://schemas.microsoft.com/office/powerpoint/2010/main" val="9911211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raphic and content righ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6260180" y="1963866"/>
            <a:ext cx="5417957" cy="1641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p:cNvSpPr>
            <a:spLocks noGrp="1"/>
          </p:cNvSpPr>
          <p:nvPr>
            <p:ph type="title"/>
          </p:nvPr>
        </p:nvSpPr>
        <p:spPr/>
        <p:txBody>
          <a:bodyPr/>
          <a:lstStyle/>
          <a:p>
            <a:r>
              <a:rPr lang="en-US"/>
              <a:t>Click to edit Master title style</a:t>
            </a:r>
            <a:endParaRPr lang="en-NZ"/>
          </a:p>
        </p:txBody>
      </p:sp>
      <p:sp>
        <p:nvSpPr>
          <p:cNvPr id="8" name="Text Placeholder 4"/>
          <p:cNvSpPr>
            <a:spLocks noGrp="1"/>
          </p:cNvSpPr>
          <p:nvPr>
            <p:ph type="body" sz="quarter" idx="16" hasCustomPrompt="1"/>
          </p:nvPr>
        </p:nvSpPr>
        <p:spPr>
          <a:xfrm>
            <a:off x="514349" y="1396507"/>
            <a:ext cx="11164800" cy="246221"/>
          </a:xfrm>
        </p:spPr>
        <p:txBody>
          <a:bodyPr/>
          <a:lstStyle>
            <a:lvl1pPr>
              <a:defRPr b="0" baseline="0"/>
            </a:lvl1pPr>
          </a:lstStyle>
          <a:p>
            <a:pPr lvl="0"/>
            <a:r>
              <a:rPr lang="en-US" dirty="0"/>
              <a:t>Click to edit Master </a:t>
            </a:r>
            <a:r>
              <a:rPr lang="en-US" dirty="0" err="1"/>
              <a:t>SubHeading</a:t>
            </a:r>
            <a:r>
              <a:rPr lang="en-US" dirty="0"/>
              <a:t> text styles</a:t>
            </a:r>
          </a:p>
        </p:txBody>
      </p:sp>
    </p:spTree>
    <p:extLst>
      <p:ext uri="{BB962C8B-B14F-4D97-AF65-F5344CB8AC3E}">
        <p14:creationId xmlns:p14="http://schemas.microsoft.com/office/powerpoint/2010/main" val="21200515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aphic and content lef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513863" y="1963866"/>
            <a:ext cx="5417957" cy="1641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p:cNvSpPr>
            <a:spLocks noGrp="1"/>
          </p:cNvSpPr>
          <p:nvPr>
            <p:ph type="title"/>
          </p:nvPr>
        </p:nvSpPr>
        <p:spPr>
          <a:xfrm>
            <a:off x="513863" y="952970"/>
            <a:ext cx="11164276" cy="387798"/>
          </a:xfrm>
        </p:spPr>
        <p:txBody>
          <a:bodyPr/>
          <a:lstStyle/>
          <a:p>
            <a:r>
              <a:rPr lang="en-US"/>
              <a:t>Click to edit Master title style</a:t>
            </a:r>
            <a:endParaRPr lang="en-NZ"/>
          </a:p>
        </p:txBody>
      </p:sp>
      <p:sp>
        <p:nvSpPr>
          <p:cNvPr id="8" name="Text Placeholder 4"/>
          <p:cNvSpPr>
            <a:spLocks noGrp="1"/>
          </p:cNvSpPr>
          <p:nvPr>
            <p:ph type="body" sz="quarter" idx="16" hasCustomPrompt="1"/>
          </p:nvPr>
        </p:nvSpPr>
        <p:spPr>
          <a:xfrm>
            <a:off x="514349" y="1396507"/>
            <a:ext cx="11164800" cy="246221"/>
          </a:xfrm>
        </p:spPr>
        <p:txBody>
          <a:bodyPr/>
          <a:lstStyle>
            <a:lvl1pPr>
              <a:defRPr b="0" baseline="0"/>
            </a:lvl1pPr>
          </a:lstStyle>
          <a:p>
            <a:pPr lvl="0"/>
            <a:r>
              <a:rPr lang="en-US" dirty="0"/>
              <a:t>Click to edit Master </a:t>
            </a:r>
            <a:r>
              <a:rPr lang="en-US" dirty="0" err="1"/>
              <a:t>SubHeading</a:t>
            </a:r>
            <a:r>
              <a:rPr lang="en-US" dirty="0"/>
              <a:t> text styles</a:t>
            </a:r>
          </a:p>
        </p:txBody>
      </p:sp>
    </p:spTree>
    <p:extLst>
      <p:ext uri="{BB962C8B-B14F-4D97-AF65-F5344CB8AC3E}">
        <p14:creationId xmlns:p14="http://schemas.microsoft.com/office/powerpoint/2010/main" val="25034849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s and content lef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513862" y="1963866"/>
            <a:ext cx="6158201" cy="1641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13" name="Picture Placeholder 12"/>
          <p:cNvSpPr>
            <a:spLocks noGrp="1"/>
          </p:cNvSpPr>
          <p:nvPr>
            <p:ph type="pic" sz="quarter" idx="12"/>
          </p:nvPr>
        </p:nvSpPr>
        <p:spPr>
          <a:xfrm>
            <a:off x="7146939" y="1944689"/>
            <a:ext cx="4531200" cy="246221"/>
          </a:xfrm>
        </p:spPr>
        <p:txBody>
          <a:bodyPr/>
          <a:lstStyle/>
          <a:p>
            <a:endParaRPr lang="en-GB" dirty="0"/>
          </a:p>
        </p:txBody>
      </p:sp>
      <p:sp>
        <p:nvSpPr>
          <p:cNvPr id="14" name="Picture Placeholder 12"/>
          <p:cNvSpPr>
            <a:spLocks noGrp="1"/>
          </p:cNvSpPr>
          <p:nvPr>
            <p:ph type="pic" sz="quarter" idx="13"/>
          </p:nvPr>
        </p:nvSpPr>
        <p:spPr>
          <a:xfrm>
            <a:off x="7146939" y="4116115"/>
            <a:ext cx="4531200" cy="246221"/>
          </a:xfrm>
        </p:spPr>
        <p:txBody>
          <a:bodyPr/>
          <a:lstStyle/>
          <a:p>
            <a:endParaRPr lang="en-GB" dirty="0"/>
          </a:p>
        </p:txBody>
      </p:sp>
      <p:sp>
        <p:nvSpPr>
          <p:cNvPr id="10" name="Text Placeholder 8"/>
          <p:cNvSpPr txBox="1">
            <a:spLocks/>
          </p:cNvSpPr>
          <p:nvPr userDrawn="1"/>
        </p:nvSpPr>
        <p:spPr>
          <a:xfrm>
            <a:off x="7146939" y="5478189"/>
            <a:ext cx="4531200" cy="457022"/>
          </a:xfrm>
          <a:prstGeom prst="rect">
            <a:avLst/>
          </a:prstGeom>
          <a:solidFill>
            <a:schemeClr val="bg1">
              <a:lumMod val="95000"/>
            </a:schemeClr>
          </a:solidFill>
        </p:spPr>
        <p:txBody>
          <a:bodyPr vert="horz" lIns="0" tIns="0" rIns="0" bIns="0" rtlCol="0">
            <a:noAutofit/>
          </a:bodyPr>
          <a:lstStyle>
            <a:lvl1pPr marL="0" indent="0" algn="l" defTabSz="781903"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781903" rtl="0" eaLnBrk="1" latinLnBrk="0" hangingPunct="1">
              <a:lnSpc>
                <a:spcPct val="100000"/>
              </a:lnSpc>
              <a:spcBef>
                <a:spcPts val="0"/>
              </a:spcBef>
              <a:spcAft>
                <a:spcPts val="600"/>
              </a:spcAft>
              <a:buFont typeface="Arial" panose="020B0604020202020204" pitchFamily="34" charset="0"/>
              <a:buNone/>
              <a:tabLst/>
              <a:defRPr sz="1600" kern="1200">
                <a:solidFill>
                  <a:schemeClr val="tx1"/>
                </a:solidFill>
                <a:latin typeface="+mn-lt"/>
                <a:ea typeface="+mn-ea"/>
                <a:cs typeface="+mn-cs"/>
              </a:defRPr>
            </a:lvl2pPr>
            <a:lvl3pPr marL="270000" indent="-270000" algn="l" defTabSz="781903"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3pPr>
            <a:lvl4pPr marL="540000" indent="-270000" algn="l" defTabSz="781903" rtl="0" eaLnBrk="1" latinLnBrk="0" hangingPunct="1">
              <a:lnSpc>
                <a:spcPct val="100000"/>
              </a:lnSpc>
              <a:spcBef>
                <a:spcPts val="0"/>
              </a:spcBef>
              <a:spcAft>
                <a:spcPts val="600"/>
              </a:spcAft>
              <a:buFont typeface="Arial" panose="020B0604020202020204" pitchFamily="34" charset="0"/>
              <a:buChar char="–"/>
              <a:tabLst/>
              <a:defRPr sz="1600" kern="1200" baseline="0">
                <a:solidFill>
                  <a:schemeClr val="tx1"/>
                </a:solidFill>
                <a:latin typeface="+mn-lt"/>
                <a:ea typeface="+mn-ea"/>
                <a:cs typeface="+mn-cs"/>
              </a:defRPr>
            </a:lvl4pPr>
            <a:lvl5pPr marL="810000" indent="-270000" algn="l" defTabSz="78190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70000" indent="-270000" algn="l" defTabSz="781903" rtl="0" eaLnBrk="1" latinLnBrk="0" hangingPunct="1">
              <a:lnSpc>
                <a:spcPct val="100000"/>
              </a:lnSpc>
              <a:spcBef>
                <a:spcPts val="0"/>
              </a:spcBef>
              <a:spcAft>
                <a:spcPts val="600"/>
              </a:spcAft>
              <a:buFont typeface="+mj-lt"/>
              <a:buAutoNum type="arabicPeriod"/>
              <a:defRPr sz="1600" kern="1200">
                <a:solidFill>
                  <a:schemeClr val="tx1"/>
                </a:solidFill>
                <a:latin typeface="+mn-lt"/>
                <a:ea typeface="+mn-ea"/>
                <a:cs typeface="+mn-cs"/>
              </a:defRPr>
            </a:lvl6pPr>
            <a:lvl7pPr marL="0" indent="0" algn="l" defTabSz="781903" rtl="0" eaLnBrk="1" latinLnBrk="0" hangingPunct="1">
              <a:lnSpc>
                <a:spcPct val="100000"/>
              </a:lnSpc>
              <a:spcBef>
                <a:spcPts val="0"/>
              </a:spcBef>
              <a:spcAft>
                <a:spcPts val="600"/>
              </a:spcAft>
              <a:buFont typeface="Arial" panose="020B0604020202020204" pitchFamily="34" charset="0"/>
              <a:buNone/>
              <a:defRPr sz="1600" kern="1200">
                <a:solidFill>
                  <a:schemeClr val="bg2"/>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a:lstStyle>
          <a:p>
            <a:endParaRPr lang="en-GB" sz="1600" dirty="0"/>
          </a:p>
        </p:txBody>
      </p:sp>
      <p:sp>
        <p:nvSpPr>
          <p:cNvPr id="17" name="Text Placeholder 15"/>
          <p:cNvSpPr>
            <a:spLocks noGrp="1"/>
          </p:cNvSpPr>
          <p:nvPr>
            <p:ph type="body" sz="quarter" idx="15" hasCustomPrompt="1"/>
          </p:nvPr>
        </p:nvSpPr>
        <p:spPr>
          <a:xfrm>
            <a:off x="7353181" y="5605542"/>
            <a:ext cx="4330819" cy="215444"/>
          </a:xfrm>
        </p:spPr>
        <p:txBody>
          <a:bodyPr/>
          <a:lstStyle>
            <a:lvl1pPr>
              <a:defRPr sz="1400"/>
            </a:lvl1pPr>
          </a:lstStyle>
          <a:p>
            <a:pPr lvl="0"/>
            <a:r>
              <a:rPr lang="en-US" dirty="0"/>
              <a:t>Name</a:t>
            </a:r>
          </a:p>
        </p:txBody>
      </p:sp>
      <p:sp>
        <p:nvSpPr>
          <p:cNvPr id="11" name="Text Placeholder 8"/>
          <p:cNvSpPr txBox="1">
            <a:spLocks/>
          </p:cNvSpPr>
          <p:nvPr userDrawn="1"/>
        </p:nvSpPr>
        <p:spPr>
          <a:xfrm>
            <a:off x="7146939" y="3307337"/>
            <a:ext cx="4531200" cy="457022"/>
          </a:xfrm>
          <a:prstGeom prst="rect">
            <a:avLst/>
          </a:prstGeom>
          <a:solidFill>
            <a:schemeClr val="bg1">
              <a:lumMod val="95000"/>
            </a:schemeClr>
          </a:solidFill>
        </p:spPr>
        <p:txBody>
          <a:bodyPr vert="horz" lIns="0" tIns="0" rIns="0" bIns="0" rtlCol="0">
            <a:noAutofit/>
          </a:bodyPr>
          <a:lstStyle>
            <a:lvl1pPr marL="0" indent="0" algn="l" defTabSz="781903"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781903" rtl="0" eaLnBrk="1" latinLnBrk="0" hangingPunct="1">
              <a:lnSpc>
                <a:spcPct val="100000"/>
              </a:lnSpc>
              <a:spcBef>
                <a:spcPts val="0"/>
              </a:spcBef>
              <a:spcAft>
                <a:spcPts val="600"/>
              </a:spcAft>
              <a:buFont typeface="Arial" panose="020B0604020202020204" pitchFamily="34" charset="0"/>
              <a:buNone/>
              <a:tabLst/>
              <a:defRPr sz="1600" kern="1200">
                <a:solidFill>
                  <a:schemeClr val="tx1"/>
                </a:solidFill>
                <a:latin typeface="+mn-lt"/>
                <a:ea typeface="+mn-ea"/>
                <a:cs typeface="+mn-cs"/>
              </a:defRPr>
            </a:lvl2pPr>
            <a:lvl3pPr marL="270000" indent="-270000" algn="l" defTabSz="781903"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3pPr>
            <a:lvl4pPr marL="540000" indent="-270000" algn="l" defTabSz="781903" rtl="0" eaLnBrk="1" latinLnBrk="0" hangingPunct="1">
              <a:lnSpc>
                <a:spcPct val="100000"/>
              </a:lnSpc>
              <a:spcBef>
                <a:spcPts val="0"/>
              </a:spcBef>
              <a:spcAft>
                <a:spcPts val="600"/>
              </a:spcAft>
              <a:buFont typeface="Arial" panose="020B0604020202020204" pitchFamily="34" charset="0"/>
              <a:buChar char="–"/>
              <a:tabLst/>
              <a:defRPr sz="1600" kern="1200" baseline="0">
                <a:solidFill>
                  <a:schemeClr val="tx1"/>
                </a:solidFill>
                <a:latin typeface="+mn-lt"/>
                <a:ea typeface="+mn-ea"/>
                <a:cs typeface="+mn-cs"/>
              </a:defRPr>
            </a:lvl4pPr>
            <a:lvl5pPr marL="810000" indent="-270000" algn="l" defTabSz="78190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70000" indent="-270000" algn="l" defTabSz="781903" rtl="0" eaLnBrk="1" latinLnBrk="0" hangingPunct="1">
              <a:lnSpc>
                <a:spcPct val="100000"/>
              </a:lnSpc>
              <a:spcBef>
                <a:spcPts val="0"/>
              </a:spcBef>
              <a:spcAft>
                <a:spcPts val="600"/>
              </a:spcAft>
              <a:buFont typeface="+mj-lt"/>
              <a:buAutoNum type="arabicPeriod"/>
              <a:defRPr sz="1600" kern="1200">
                <a:solidFill>
                  <a:schemeClr val="tx1"/>
                </a:solidFill>
                <a:latin typeface="+mn-lt"/>
                <a:ea typeface="+mn-ea"/>
                <a:cs typeface="+mn-cs"/>
              </a:defRPr>
            </a:lvl6pPr>
            <a:lvl7pPr marL="0" indent="0" algn="l" defTabSz="781903" rtl="0" eaLnBrk="1" latinLnBrk="0" hangingPunct="1">
              <a:lnSpc>
                <a:spcPct val="100000"/>
              </a:lnSpc>
              <a:spcBef>
                <a:spcPts val="0"/>
              </a:spcBef>
              <a:spcAft>
                <a:spcPts val="600"/>
              </a:spcAft>
              <a:buFont typeface="Arial" panose="020B0604020202020204" pitchFamily="34" charset="0"/>
              <a:buNone/>
              <a:defRPr sz="1600" kern="1200">
                <a:solidFill>
                  <a:schemeClr val="bg2"/>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a:lstStyle>
          <a:p>
            <a:endParaRPr lang="en-GB" sz="1600" dirty="0"/>
          </a:p>
        </p:txBody>
      </p:sp>
      <p:sp>
        <p:nvSpPr>
          <p:cNvPr id="16" name="Text Placeholder 15"/>
          <p:cNvSpPr>
            <a:spLocks noGrp="1"/>
          </p:cNvSpPr>
          <p:nvPr>
            <p:ph type="body" sz="quarter" idx="14" hasCustomPrompt="1"/>
          </p:nvPr>
        </p:nvSpPr>
        <p:spPr>
          <a:xfrm>
            <a:off x="7353181" y="3412738"/>
            <a:ext cx="4330819" cy="215444"/>
          </a:xfrm>
        </p:spPr>
        <p:txBody>
          <a:bodyPr/>
          <a:lstStyle>
            <a:lvl1pPr>
              <a:defRPr sz="1400"/>
            </a:lvl1pPr>
          </a:lstStyle>
          <a:p>
            <a:pPr lvl="0"/>
            <a:r>
              <a:rPr lang="en-US" dirty="0"/>
              <a:t>Name</a:t>
            </a:r>
          </a:p>
        </p:txBody>
      </p:sp>
      <p:sp>
        <p:nvSpPr>
          <p:cNvPr id="19" name="Text Placeholder 4"/>
          <p:cNvSpPr>
            <a:spLocks noGrp="1"/>
          </p:cNvSpPr>
          <p:nvPr>
            <p:ph type="body" sz="quarter" idx="16" hasCustomPrompt="1"/>
          </p:nvPr>
        </p:nvSpPr>
        <p:spPr>
          <a:xfrm>
            <a:off x="514349" y="1396507"/>
            <a:ext cx="11164800" cy="246221"/>
          </a:xfrm>
        </p:spPr>
        <p:txBody>
          <a:bodyPr/>
          <a:lstStyle>
            <a:lvl1pPr>
              <a:defRPr b="0" baseline="0"/>
            </a:lvl1pPr>
          </a:lstStyle>
          <a:p>
            <a:pPr lvl="0"/>
            <a:r>
              <a:rPr lang="en-US" dirty="0"/>
              <a:t>Click to edit Master </a:t>
            </a:r>
            <a:r>
              <a:rPr lang="en-US" dirty="0" err="1"/>
              <a:t>SubHeading</a:t>
            </a:r>
            <a:r>
              <a:rPr lang="en-US" dirty="0"/>
              <a:t> text styles</a:t>
            </a:r>
          </a:p>
        </p:txBody>
      </p:sp>
    </p:spTree>
    <p:extLst>
      <p:ext uri="{BB962C8B-B14F-4D97-AF65-F5344CB8AC3E}">
        <p14:creationId xmlns:p14="http://schemas.microsoft.com/office/powerpoint/2010/main" val="40595653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21507" name="Rectangle 3"/>
          <p:cNvSpPr>
            <a:spLocks noGrp="1" noChangeArrowheads="1"/>
          </p:cNvSpPr>
          <p:nvPr>
            <p:ph type="ctrTitle"/>
          </p:nvPr>
        </p:nvSpPr>
        <p:spPr>
          <a:xfrm>
            <a:off x="1832819" y="2738430"/>
            <a:ext cx="8464551" cy="387798"/>
          </a:xfrm>
        </p:spPr>
        <p:txBody>
          <a:bodyPr lIns="0" tIns="0" rIns="0" bIns="0"/>
          <a:lstStyle>
            <a:lvl1pPr>
              <a:defRPr sz="2800" b="0">
                <a:solidFill>
                  <a:srgbClr val="FF0000"/>
                </a:solidFill>
              </a:defRPr>
            </a:lvl1pPr>
          </a:lstStyle>
          <a:p>
            <a:pPr lvl="0"/>
            <a:r>
              <a:rPr lang="en-GB" noProof="0" dirty="0"/>
              <a:t>Click to edit Master title style</a:t>
            </a:r>
          </a:p>
        </p:txBody>
      </p:sp>
      <p:sp>
        <p:nvSpPr>
          <p:cNvPr id="21508" name="Rectangle 4"/>
          <p:cNvSpPr>
            <a:spLocks noGrp="1" noChangeArrowheads="1"/>
          </p:cNvSpPr>
          <p:nvPr>
            <p:ph type="subTitle" idx="1"/>
          </p:nvPr>
        </p:nvSpPr>
        <p:spPr>
          <a:xfrm>
            <a:off x="1832820" y="3657898"/>
            <a:ext cx="9961033" cy="369332"/>
          </a:xfrm>
        </p:spPr>
        <p:txBody>
          <a:bodyPr lIns="0"/>
          <a:lstStyle>
            <a:lvl1pPr>
              <a:defRPr sz="2400" b="0">
                <a:solidFill>
                  <a:srgbClr val="333333"/>
                </a:solidFill>
              </a:defRPr>
            </a:lvl1pPr>
          </a:lstStyle>
          <a:p>
            <a:pPr lvl="0"/>
            <a:r>
              <a:rPr lang="en-GB" noProof="0" dirty="0"/>
              <a:t>Click to edit Master subtitle style</a:t>
            </a:r>
          </a:p>
        </p:txBody>
      </p:sp>
      <p:sp>
        <p:nvSpPr>
          <p:cNvPr id="5" name="Espace réservé de la date 3"/>
          <p:cNvSpPr>
            <a:spLocks noGrp="1"/>
          </p:cNvSpPr>
          <p:nvPr>
            <p:ph type="dt" sz="half" idx="10"/>
          </p:nvPr>
        </p:nvSpPr>
        <p:spPr>
          <a:xfrm>
            <a:off x="2224617" y="5983289"/>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0000"/>
                </a:solidFill>
              </a:defRPr>
            </a:lvl1pPr>
          </a:lstStyle>
          <a:p>
            <a:pPr>
              <a:defRPr/>
            </a:pPr>
            <a:fld id="{0AFA0865-A50D-4F23-9885-747DD1748295}" type="datetimeFigureOut">
              <a:rPr lang="en-GB" altLang="en-US"/>
              <a:pPr>
                <a:defRPr/>
              </a:pPr>
              <a:t>01/02/2023</a:t>
            </a:fld>
            <a:endParaRPr lang="en-GB" altLang="en-US" dirty="0"/>
          </a:p>
        </p:txBody>
      </p:sp>
    </p:spTree>
    <p:extLst>
      <p:ext uri="{BB962C8B-B14F-4D97-AF65-F5344CB8AC3E}">
        <p14:creationId xmlns:p14="http://schemas.microsoft.com/office/powerpoint/2010/main" val="36898414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557880" y="1032406"/>
            <a:ext cx="4988267" cy="332399"/>
          </a:xfrm>
        </p:spPr>
        <p:txBody>
          <a:bodyPr/>
          <a:lstStyle>
            <a:lvl1pPr>
              <a:defRPr sz="2400">
                <a:solidFill>
                  <a:srgbClr val="333333"/>
                </a:solidFill>
              </a:defRPr>
            </a:lvl1pPr>
          </a:lstStyle>
          <a:p>
            <a:r>
              <a:rPr lang="fr-FR" noProof="0"/>
              <a:t>Click to edit Master title style</a:t>
            </a:r>
            <a:endParaRPr lang="en-GB" noProof="0" dirty="0"/>
          </a:p>
        </p:txBody>
      </p:sp>
      <p:sp>
        <p:nvSpPr>
          <p:cNvPr id="5" name="Espace réservé du contenu 4"/>
          <p:cNvSpPr>
            <a:spLocks noGrp="1"/>
          </p:cNvSpPr>
          <p:nvPr>
            <p:ph sz="quarter" idx="11"/>
          </p:nvPr>
        </p:nvSpPr>
        <p:spPr>
          <a:xfrm>
            <a:off x="1557880" y="1966080"/>
            <a:ext cx="5000965" cy="307777"/>
          </a:xfrm>
        </p:spPr>
        <p:txBody>
          <a:bodyPr/>
          <a:lstStyle>
            <a:lvl1pPr marL="0" indent="0" algn="l">
              <a:buFontTx/>
              <a:buNone/>
              <a:defRPr sz="2000">
                <a:solidFill>
                  <a:srgbClr val="33333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noProof="0" dirty="0"/>
          </a:p>
        </p:txBody>
      </p:sp>
      <p:sp>
        <p:nvSpPr>
          <p:cNvPr id="6" name="Slide Number Placeholder 5"/>
          <p:cNvSpPr>
            <a:spLocks noGrp="1" noChangeArrowheads="1"/>
          </p:cNvSpPr>
          <p:nvPr>
            <p:ph type="sldNum" sz="quarter" idx="12"/>
          </p:nvPr>
        </p:nvSpPr>
        <p:spPr>
          <a:xfrm>
            <a:off x="9144000" y="6310313"/>
            <a:ext cx="2844800" cy="279400"/>
          </a:xfrm>
          <a:prstGeom prst="rect">
            <a:avLst/>
          </a:prstGeom>
        </p:spPr>
        <p:txBody>
          <a:bodyPr/>
          <a:lstStyle>
            <a:lvl1pPr>
              <a:defRPr/>
            </a:lvl1pPr>
          </a:lstStyle>
          <a:p>
            <a:pPr>
              <a:defRPr/>
            </a:pPr>
            <a:fld id="{CED50192-3DB7-49C1-A274-4F27BC851FF8}" type="slidenum">
              <a:rPr lang="en-GB" altLang="en-US"/>
              <a:pPr>
                <a:defRPr/>
              </a:pPr>
              <a:t>‹#›</a:t>
            </a:fld>
            <a:endParaRPr lang="en-GB" altLang="en-US" dirty="0">
              <a:latin typeface="Trebuchet MS" pitchFamily="34" charset="0"/>
            </a:endParaRPr>
          </a:p>
        </p:txBody>
      </p:sp>
    </p:spTree>
    <p:extLst>
      <p:ext uri="{BB962C8B-B14F-4D97-AF65-F5344CB8AC3E}">
        <p14:creationId xmlns:p14="http://schemas.microsoft.com/office/powerpoint/2010/main" val="27882680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09375" y="1371600"/>
            <a:ext cx="10210800" cy="943848"/>
          </a:xfrm>
        </p:spPr>
        <p:txBody>
          <a:bodyPr/>
          <a:lstStyle>
            <a:lvl1pPr>
              <a:defRPr>
                <a:solidFill>
                  <a:srgbClr val="333333"/>
                </a:solidFill>
              </a:defRPr>
            </a:lvl1pPr>
            <a:lvl2pPr>
              <a:defRPr>
                <a:solidFill>
                  <a:srgbClr val="333333"/>
                </a:solidFill>
              </a:defRPr>
            </a:lvl2pPr>
            <a:lvl3pPr>
              <a:defRPr>
                <a:solidFill>
                  <a:srgbClr val="333333"/>
                </a:solidFill>
              </a:defRPr>
            </a:lvl3pPr>
          </a:lstStyle>
          <a:p>
            <a:pPr lvl="0"/>
            <a:r>
              <a:rPr lang="fr-FR" noProof="0"/>
              <a:t>Click to edit Master text styles</a:t>
            </a:r>
          </a:p>
          <a:p>
            <a:pPr lvl="1"/>
            <a:r>
              <a:rPr lang="fr-FR" noProof="0"/>
              <a:t>Second level</a:t>
            </a:r>
          </a:p>
          <a:p>
            <a:pPr lvl="2"/>
            <a:r>
              <a:rPr lang="fr-FR" noProof="0"/>
              <a:t>Third level</a:t>
            </a:r>
          </a:p>
        </p:txBody>
      </p:sp>
      <p:sp>
        <p:nvSpPr>
          <p:cNvPr id="5" name="Rectangle 3"/>
          <p:cNvSpPr>
            <a:spLocks noGrp="1" noChangeArrowheads="1"/>
          </p:cNvSpPr>
          <p:nvPr>
            <p:ph type="title"/>
          </p:nvPr>
        </p:nvSpPr>
        <p:spPr bwMode="auto">
          <a:xfrm>
            <a:off x="1621367" y="570319"/>
            <a:ext cx="10231967"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altLang="en-US"/>
              <a:t>Click to edit Master title style</a:t>
            </a:r>
          </a:p>
        </p:txBody>
      </p:sp>
      <p:sp>
        <p:nvSpPr>
          <p:cNvPr id="4" name="Rectangle 5"/>
          <p:cNvSpPr>
            <a:spLocks noGrp="1" noChangeArrowheads="1"/>
          </p:cNvSpPr>
          <p:nvPr>
            <p:ph type="sldNum" sz="quarter" idx="10"/>
          </p:nvPr>
        </p:nvSpPr>
        <p:spPr>
          <a:xfrm>
            <a:off x="9144000" y="6310313"/>
            <a:ext cx="2844800" cy="279400"/>
          </a:xfrm>
          <a:prstGeom prst="rect">
            <a:avLst/>
          </a:prstGeom>
          <a:ln/>
        </p:spPr>
        <p:txBody>
          <a:bodyPr/>
          <a:lstStyle>
            <a:lvl1pPr>
              <a:defRPr/>
            </a:lvl1pPr>
          </a:lstStyle>
          <a:p>
            <a:pPr>
              <a:defRPr/>
            </a:pPr>
            <a:fld id="{730739B3-A908-4C48-A86E-CA8AFA6D0F2F}" type="slidenum">
              <a:rPr lang="en-GB" altLang="en-US"/>
              <a:pPr>
                <a:defRPr/>
              </a:pPr>
              <a:t>‹#›</a:t>
            </a:fld>
            <a:endParaRPr lang="en-GB" altLang="en-US" dirty="0">
              <a:latin typeface="Trebuchet MS" pitchFamily="34" charset="0"/>
            </a:endParaRPr>
          </a:p>
        </p:txBody>
      </p:sp>
    </p:spTree>
    <p:extLst>
      <p:ext uri="{BB962C8B-B14F-4D97-AF65-F5344CB8AC3E}">
        <p14:creationId xmlns:p14="http://schemas.microsoft.com/office/powerpoint/2010/main" val="32188393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354667" y="931864"/>
            <a:ext cx="10691284"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3200">
                <a:solidFill>
                  <a:schemeClr val="tx1"/>
                </a:solidFill>
                <a:latin typeface="Arial" pitchFamily="34" charset="0"/>
                <a:ea typeface="ＭＳ Ｐゴシック" pitchFamily="34" charset="-128"/>
              </a:defRPr>
            </a:lvl9pPr>
          </a:lstStyle>
          <a:p>
            <a:pPr eaLnBrk="1" hangingPunct="1">
              <a:defRPr/>
            </a:pPr>
            <a:endParaRPr lang="en-US" altLang="en-US" sz="3200" dirty="0">
              <a:solidFill>
                <a:srgbClr val="000000"/>
              </a:solidFill>
            </a:endParaRPr>
          </a:p>
        </p:txBody>
      </p:sp>
      <p:sp>
        <p:nvSpPr>
          <p:cNvPr id="3" name="Rectangle 5"/>
          <p:cNvSpPr>
            <a:spLocks noGrp="1" noChangeArrowheads="1"/>
          </p:cNvSpPr>
          <p:nvPr>
            <p:ph type="sldNum" sz="quarter" idx="10"/>
          </p:nvPr>
        </p:nvSpPr>
        <p:spPr>
          <a:xfrm>
            <a:off x="9144000" y="6310313"/>
            <a:ext cx="2844800" cy="279400"/>
          </a:xfrm>
          <a:prstGeom prst="rect">
            <a:avLst/>
          </a:prstGeom>
        </p:spPr>
        <p:txBody>
          <a:bodyPr/>
          <a:lstStyle>
            <a:lvl1pPr>
              <a:defRPr/>
            </a:lvl1pPr>
          </a:lstStyle>
          <a:p>
            <a:pPr>
              <a:defRPr/>
            </a:pPr>
            <a:fld id="{D0946AB1-76E7-4D7B-BB4F-4DEA68566A96}" type="slidenum">
              <a:rPr lang="en-GB" altLang="en-US"/>
              <a:pPr>
                <a:defRPr/>
              </a:pPr>
              <a:t>‹#›</a:t>
            </a:fld>
            <a:endParaRPr lang="en-GB" altLang="en-US" dirty="0">
              <a:latin typeface="Trebuchet MS" pitchFamily="34" charset="0"/>
            </a:endParaRPr>
          </a:p>
        </p:txBody>
      </p:sp>
    </p:spTree>
    <p:extLst>
      <p:ext uri="{BB962C8B-B14F-4D97-AF65-F5344CB8AC3E}">
        <p14:creationId xmlns:p14="http://schemas.microsoft.com/office/powerpoint/2010/main" val="26043764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636893" y="1379021"/>
            <a:ext cx="4171244" cy="307777"/>
          </a:xfrm>
        </p:spPr>
        <p:txBody>
          <a:bodyPr/>
          <a:lstStyle>
            <a:lvl1pPr marL="0" indent="0" algn="l">
              <a:spcBef>
                <a:spcPts val="0"/>
              </a:spcBef>
              <a:defRPr sz="2000">
                <a:solidFill>
                  <a:srgbClr val="333333"/>
                </a:solidFill>
              </a:defRPr>
            </a:lvl1pPr>
            <a:lvl2pPr marL="0" indent="0" algn="l">
              <a:spcBef>
                <a:spcPts val="0"/>
              </a:spcBef>
              <a:defRPr sz="1800">
                <a:solidFill>
                  <a:srgbClr val="333333"/>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GB" noProof="0"/>
          </a:p>
        </p:txBody>
      </p:sp>
      <p:sp>
        <p:nvSpPr>
          <p:cNvPr id="4" name="Espace réservé du contenu 3"/>
          <p:cNvSpPr>
            <a:spLocks noGrp="1"/>
          </p:cNvSpPr>
          <p:nvPr>
            <p:ph sz="half" idx="2"/>
          </p:nvPr>
        </p:nvSpPr>
        <p:spPr>
          <a:xfrm>
            <a:off x="6011333" y="1379021"/>
            <a:ext cx="5723467" cy="307777"/>
          </a:xfrm>
        </p:spPr>
        <p:txBody>
          <a:bodyPr/>
          <a:lstStyle>
            <a:lvl1pPr marL="0" indent="0" algn="l">
              <a:spcBef>
                <a:spcPts val="0"/>
              </a:spcBef>
              <a:defRPr sz="2000">
                <a:solidFill>
                  <a:srgbClr val="333333"/>
                </a:solidFill>
              </a:defRPr>
            </a:lvl1pPr>
            <a:lvl2pPr marL="0" indent="0" algn="l">
              <a:spcBef>
                <a:spcPts val="0"/>
              </a:spcBef>
              <a:defRPr sz="2000">
                <a:solidFill>
                  <a:srgbClr val="333333"/>
                </a:solidFill>
              </a:defRPr>
            </a:lvl2pPr>
            <a:lvl3pPr marL="0" indent="0" algn="l">
              <a:spcBef>
                <a:spcPts val="0"/>
              </a:spcBef>
              <a:defRPr sz="2000">
                <a:solidFill>
                  <a:srgbClr val="333333"/>
                </a:solidFill>
              </a:defRPr>
            </a:lvl3pPr>
            <a:lvl4pPr marL="0" indent="0" algn="l">
              <a:spcBef>
                <a:spcPts val="0"/>
              </a:spcBef>
              <a:defRPr sz="1800"/>
            </a:lvl4pPr>
            <a:lvl5pPr marL="0" indent="0" algn="l">
              <a:spcBef>
                <a:spcPts val="0"/>
              </a:spcBef>
              <a:defRPr sz="1800"/>
            </a:lvl5pPr>
            <a:lvl6pPr>
              <a:defRPr sz="1800"/>
            </a:lvl6pPr>
            <a:lvl7pPr>
              <a:defRPr sz="1800"/>
            </a:lvl7pPr>
            <a:lvl8pPr>
              <a:defRPr sz="1800"/>
            </a:lvl8pPr>
            <a:lvl9pPr>
              <a:defRPr sz="1800"/>
            </a:lvl9pPr>
          </a:lstStyle>
          <a:p>
            <a:pPr lvl="0"/>
            <a:endParaRPr lang="en-GB" noProof="0"/>
          </a:p>
        </p:txBody>
      </p:sp>
      <p:sp>
        <p:nvSpPr>
          <p:cNvPr id="6" name="Rectangle 3"/>
          <p:cNvSpPr>
            <a:spLocks noGrp="1" noChangeArrowheads="1"/>
          </p:cNvSpPr>
          <p:nvPr>
            <p:ph type="title"/>
          </p:nvPr>
        </p:nvSpPr>
        <p:spPr bwMode="auto">
          <a:xfrm>
            <a:off x="1621367" y="570319"/>
            <a:ext cx="10231967"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altLang="en-US"/>
              <a:t>Click to edit Master title style</a:t>
            </a:r>
          </a:p>
        </p:txBody>
      </p:sp>
      <p:sp>
        <p:nvSpPr>
          <p:cNvPr id="5" name="Rectangle 5"/>
          <p:cNvSpPr>
            <a:spLocks noGrp="1" noChangeArrowheads="1"/>
          </p:cNvSpPr>
          <p:nvPr>
            <p:ph type="sldNum" sz="quarter" idx="10"/>
          </p:nvPr>
        </p:nvSpPr>
        <p:spPr>
          <a:xfrm>
            <a:off x="9144000" y="6310313"/>
            <a:ext cx="2844800" cy="279400"/>
          </a:xfrm>
          <a:prstGeom prst="rect">
            <a:avLst/>
          </a:prstGeom>
          <a:ln/>
        </p:spPr>
        <p:txBody>
          <a:bodyPr/>
          <a:lstStyle>
            <a:lvl1pPr>
              <a:defRPr/>
            </a:lvl1pPr>
          </a:lstStyle>
          <a:p>
            <a:pPr>
              <a:defRPr/>
            </a:pPr>
            <a:fld id="{2DD5CED4-D762-4F75-A93B-3F38A4FB796E}" type="slidenum">
              <a:rPr lang="en-GB" altLang="en-US"/>
              <a:pPr>
                <a:defRPr/>
              </a:pPr>
              <a:t>‹#›</a:t>
            </a:fld>
            <a:endParaRPr lang="en-GB" altLang="en-US" dirty="0">
              <a:latin typeface="Trebuchet MS" pitchFamily="34" charset="0"/>
            </a:endParaRPr>
          </a:p>
        </p:txBody>
      </p:sp>
    </p:spTree>
    <p:extLst>
      <p:ext uri="{BB962C8B-B14F-4D97-AF65-F5344CB8AC3E}">
        <p14:creationId xmlns:p14="http://schemas.microsoft.com/office/powerpoint/2010/main" val="133662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4037905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ack cover">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6"/>
          <p:cNvSpPr txBox="1">
            <a:spLocks noChangeArrowheads="1"/>
          </p:cNvSpPr>
          <p:nvPr userDrawn="1"/>
        </p:nvSpPr>
        <p:spPr bwMode="auto">
          <a:xfrm>
            <a:off x="1524001" y="6323013"/>
            <a:ext cx="6144684" cy="23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50000"/>
              </a:spcBef>
              <a:spcAft>
                <a:spcPct val="0"/>
              </a:spcAft>
              <a:defRPr sz="3200">
                <a:solidFill>
                  <a:schemeClr val="tx1"/>
                </a:solidFill>
                <a:latin typeface="Arial" charset="0"/>
                <a:ea typeface="ＭＳ Ｐゴシック" charset="0"/>
              </a:defRPr>
            </a:lvl6pPr>
            <a:lvl7pPr marL="2971800" indent="-228600" eaLnBrk="0" fontAlgn="base" hangingPunct="0">
              <a:spcBef>
                <a:spcPct val="50000"/>
              </a:spcBef>
              <a:spcAft>
                <a:spcPct val="0"/>
              </a:spcAft>
              <a:defRPr sz="3200">
                <a:solidFill>
                  <a:schemeClr val="tx1"/>
                </a:solidFill>
                <a:latin typeface="Arial" charset="0"/>
                <a:ea typeface="ＭＳ Ｐゴシック" charset="0"/>
              </a:defRPr>
            </a:lvl7pPr>
            <a:lvl8pPr marL="3429000" indent="-228600" eaLnBrk="0" fontAlgn="base" hangingPunct="0">
              <a:spcBef>
                <a:spcPct val="50000"/>
              </a:spcBef>
              <a:spcAft>
                <a:spcPct val="0"/>
              </a:spcAft>
              <a:defRPr sz="3200">
                <a:solidFill>
                  <a:schemeClr val="tx1"/>
                </a:solidFill>
                <a:latin typeface="Arial" charset="0"/>
                <a:ea typeface="ＭＳ Ｐゴシック" charset="0"/>
              </a:defRPr>
            </a:lvl8pPr>
            <a:lvl9pPr marL="3886200" indent="-228600" eaLnBrk="0" fontAlgn="base" hangingPunct="0">
              <a:spcBef>
                <a:spcPct val="50000"/>
              </a:spcBef>
              <a:spcAft>
                <a:spcPct val="0"/>
              </a:spcAft>
              <a:defRPr sz="3200">
                <a:solidFill>
                  <a:schemeClr val="tx1"/>
                </a:solidFill>
                <a:latin typeface="Arial" charset="0"/>
                <a:ea typeface="ＭＳ Ｐゴシック" charset="0"/>
              </a:defRPr>
            </a:lvl9pPr>
          </a:lstStyle>
          <a:p>
            <a:pPr eaLnBrk="1" hangingPunct="1">
              <a:lnSpc>
                <a:spcPct val="50000"/>
              </a:lnSpc>
              <a:defRPr/>
            </a:pPr>
            <a:r>
              <a:rPr lang="en-GB" sz="900" dirty="0">
                <a:solidFill>
                  <a:srgbClr val="FF1300"/>
                </a:solidFill>
              </a:rPr>
              <a:t>www.iuslaboris.com</a:t>
            </a:r>
          </a:p>
          <a:p>
            <a:pPr eaLnBrk="1" hangingPunct="1">
              <a:lnSpc>
                <a:spcPct val="50000"/>
              </a:lnSpc>
              <a:defRPr/>
            </a:pPr>
            <a:endParaRPr lang="fr-FR" sz="900" dirty="0">
              <a:solidFill>
                <a:srgbClr val="FF0000"/>
              </a:solidFill>
            </a:endParaRPr>
          </a:p>
        </p:txBody>
      </p:sp>
      <p:sp>
        <p:nvSpPr>
          <p:cNvPr id="4" name="ZoneTexte 7"/>
          <p:cNvSpPr txBox="1">
            <a:spLocks noChangeArrowheads="1"/>
          </p:cNvSpPr>
          <p:nvPr userDrawn="1"/>
        </p:nvSpPr>
        <p:spPr bwMode="auto">
          <a:xfrm>
            <a:off x="1534584" y="5708650"/>
            <a:ext cx="7128933" cy="37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50000"/>
              </a:spcBef>
              <a:spcAft>
                <a:spcPct val="0"/>
              </a:spcAft>
              <a:defRPr sz="3200">
                <a:solidFill>
                  <a:schemeClr val="tx1"/>
                </a:solidFill>
                <a:latin typeface="Arial" charset="0"/>
                <a:ea typeface="ＭＳ Ｐゴシック" charset="0"/>
              </a:defRPr>
            </a:lvl6pPr>
            <a:lvl7pPr marL="2971800" indent="-228600" eaLnBrk="0" fontAlgn="base" hangingPunct="0">
              <a:spcBef>
                <a:spcPct val="50000"/>
              </a:spcBef>
              <a:spcAft>
                <a:spcPct val="0"/>
              </a:spcAft>
              <a:defRPr sz="3200">
                <a:solidFill>
                  <a:schemeClr val="tx1"/>
                </a:solidFill>
                <a:latin typeface="Arial" charset="0"/>
                <a:ea typeface="ＭＳ Ｐゴシック" charset="0"/>
              </a:defRPr>
            </a:lvl7pPr>
            <a:lvl8pPr marL="3429000" indent="-228600" eaLnBrk="0" fontAlgn="base" hangingPunct="0">
              <a:spcBef>
                <a:spcPct val="50000"/>
              </a:spcBef>
              <a:spcAft>
                <a:spcPct val="0"/>
              </a:spcAft>
              <a:defRPr sz="3200">
                <a:solidFill>
                  <a:schemeClr val="tx1"/>
                </a:solidFill>
                <a:latin typeface="Arial" charset="0"/>
                <a:ea typeface="ＭＳ Ｐゴシック" charset="0"/>
              </a:defRPr>
            </a:lvl8pPr>
            <a:lvl9pPr marL="3886200" indent="-228600" eaLnBrk="0" fontAlgn="base" hangingPunct="0">
              <a:spcBef>
                <a:spcPct val="50000"/>
              </a:spcBef>
              <a:spcAft>
                <a:spcPct val="0"/>
              </a:spcAft>
              <a:defRPr sz="3200">
                <a:solidFill>
                  <a:schemeClr val="tx1"/>
                </a:solidFill>
                <a:latin typeface="Arial" charset="0"/>
                <a:ea typeface="ＭＳ Ｐゴシック" charset="0"/>
              </a:defRPr>
            </a:lvl9pPr>
          </a:lstStyle>
          <a:p>
            <a:pPr eaLnBrk="1" hangingPunct="1">
              <a:lnSpc>
                <a:spcPct val="50000"/>
              </a:lnSpc>
              <a:defRPr/>
            </a:pPr>
            <a:r>
              <a:rPr lang="en-GB" sz="600" b="1" dirty="0"/>
              <a:t>North America: </a:t>
            </a:r>
            <a:r>
              <a:rPr lang="en-GB" sz="600" dirty="0"/>
              <a:t>Mexico - United States</a:t>
            </a:r>
          </a:p>
          <a:p>
            <a:pPr eaLnBrk="1" hangingPunct="1">
              <a:lnSpc>
                <a:spcPct val="50000"/>
              </a:lnSpc>
              <a:defRPr/>
            </a:pPr>
            <a:r>
              <a:rPr lang="en-GB" sz="600" b="1" dirty="0"/>
              <a:t>Central &amp; South America: </a:t>
            </a:r>
            <a:r>
              <a:rPr lang="en-GB" sz="600" dirty="0"/>
              <a:t>Argentina - Brazil - Chile - Colombia - Panama - Peru</a:t>
            </a:r>
          </a:p>
          <a:p>
            <a:pPr eaLnBrk="1" hangingPunct="1">
              <a:lnSpc>
                <a:spcPct val="50000"/>
              </a:lnSpc>
              <a:defRPr/>
            </a:pPr>
            <a:r>
              <a:rPr lang="en-GB" sz="600" b="1" dirty="0"/>
              <a:t>Western Europe: </a:t>
            </a:r>
            <a:r>
              <a:rPr lang="en-GB" sz="600" dirty="0"/>
              <a:t>Austria - Belgium - Cyprus - Denmark - Finland - France - Germany - Greece - Ireland - Italy </a:t>
            </a:r>
          </a:p>
          <a:p>
            <a:pPr eaLnBrk="1" hangingPunct="1">
              <a:lnSpc>
                <a:spcPct val="50000"/>
              </a:lnSpc>
              <a:defRPr/>
            </a:pPr>
            <a:r>
              <a:rPr lang="en-GB" sz="600" dirty="0"/>
              <a:t>Luxembourg - Netherlands - Norway - Portugal - Spain - Sweden - Switzerland - United Kingdom</a:t>
            </a:r>
          </a:p>
          <a:p>
            <a:pPr eaLnBrk="1" hangingPunct="1">
              <a:lnSpc>
                <a:spcPct val="50000"/>
              </a:lnSpc>
              <a:defRPr/>
            </a:pPr>
            <a:r>
              <a:rPr lang="en-GB" sz="600" b="1" dirty="0"/>
              <a:t>Eastern Europe: </a:t>
            </a:r>
            <a:r>
              <a:rPr lang="en-GB" sz="600" dirty="0"/>
              <a:t>Czech Republic - Estonia - Hungary - Latvia - Lithuania - Poland - Romania - Russia - Slovakia - Turkey - Ukraine</a:t>
            </a:r>
          </a:p>
          <a:p>
            <a:pPr eaLnBrk="1" hangingPunct="1">
              <a:lnSpc>
                <a:spcPct val="50000"/>
              </a:lnSpc>
              <a:defRPr/>
            </a:pPr>
            <a:r>
              <a:rPr lang="en-GB" sz="600" b="1" dirty="0"/>
              <a:t>Middle East &amp; Asia Pacific: </a:t>
            </a:r>
            <a:r>
              <a:rPr lang="en-GB" sz="600" dirty="0"/>
              <a:t>China - India - Israel - Japan - Korea, Republic of - New Zealand - United Arab Emirates</a:t>
            </a:r>
          </a:p>
        </p:txBody>
      </p:sp>
    </p:spTree>
    <p:extLst>
      <p:ext uri="{BB962C8B-B14F-4D97-AF65-F5344CB8AC3E}">
        <p14:creationId xmlns:p14="http://schemas.microsoft.com/office/powerpoint/2010/main" val="16739702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513863" y="1963867"/>
            <a:ext cx="11164276" cy="1641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577199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4401"/>
            <a:ext cx="12192001" cy="6858001"/>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01/02/2023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53857" y="494064"/>
            <a:ext cx="1896403" cy="809137"/>
          </a:xfrm>
          <a:prstGeom prst="rect">
            <a:avLst/>
          </a:prstGeom>
        </p:spPr>
      </p:pic>
    </p:spTree>
    <p:extLst>
      <p:ext uri="{BB962C8B-B14F-4D97-AF65-F5344CB8AC3E}">
        <p14:creationId xmlns:p14="http://schemas.microsoft.com/office/powerpoint/2010/main" val="39346067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r="-29952"/>
          <a:stretch/>
        </p:blipFill>
        <p:spPr>
          <a:xfrm>
            <a:off x="-7741" y="-1526"/>
            <a:ext cx="16123260" cy="6992874"/>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4228" y="493200"/>
            <a:ext cx="1922467" cy="824612"/>
          </a:xfrm>
          <a:prstGeom prst="rect">
            <a:avLst/>
          </a:prstGeom>
        </p:spPr>
      </p:pic>
      <p:sp>
        <p:nvSpPr>
          <p:cNvPr id="10" name="TextBox 9"/>
          <p:cNvSpPr txBox="1">
            <a:spLocks noChangeAspect="1"/>
          </p:cNvSpPr>
          <p:nvPr userDrawn="1"/>
        </p:nvSpPr>
        <p:spPr>
          <a:xfrm>
            <a:off x="-1" y="1524003"/>
            <a:ext cx="6086324" cy="2663369"/>
          </a:xfrm>
          <a:prstGeom prst="rect">
            <a:avLst/>
          </a:prstGeom>
          <a:solidFill>
            <a:srgbClr val="58595B">
              <a:alpha val="81000"/>
            </a:srgbClr>
          </a:solidFill>
        </p:spPr>
        <p:txBody>
          <a:bodyPr wrap="square" rtlCol="0">
            <a:normAutofit/>
          </a:bodyPr>
          <a:lstStyle/>
          <a:p>
            <a:endParaRPr lang="en-US" sz="2800" baseline="0">
              <a:solidFill>
                <a:schemeClr val="bg1"/>
              </a:solidFill>
            </a:endParaRPr>
          </a:p>
        </p:txBody>
      </p:sp>
      <p:sp>
        <p:nvSpPr>
          <p:cNvPr id="11" name="Title 1"/>
          <p:cNvSpPr>
            <a:spLocks noGrp="1"/>
          </p:cNvSpPr>
          <p:nvPr>
            <p:ph type="title"/>
          </p:nvPr>
        </p:nvSpPr>
        <p:spPr>
          <a:xfrm>
            <a:off x="212261" y="1761559"/>
            <a:ext cx="5578939" cy="2299453"/>
          </a:xfrm>
        </p:spPr>
        <p:txBody>
          <a:bodyPr anchor="ctr" anchorCtr="0"/>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7483311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312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2331453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8117407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1216546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6988461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01/02/2023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1851422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01/02/2023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6647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9612" y="6363946"/>
            <a:ext cx="786059" cy="270000"/>
          </a:xfrm>
          <a:prstGeom prst="rect">
            <a:avLst/>
          </a:prstGeom>
        </p:spPr>
      </p:pic>
    </p:spTree>
    <p:extLst>
      <p:ext uri="{BB962C8B-B14F-4D97-AF65-F5344CB8AC3E}">
        <p14:creationId xmlns:p14="http://schemas.microsoft.com/office/powerpoint/2010/main" val="25410878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1548929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0332933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38685147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0440570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7820303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6426171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2017474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4401"/>
            <a:ext cx="12192001" cy="6858001"/>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53857" y="494064"/>
            <a:ext cx="1896403" cy="809137"/>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23097050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_Purpl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048959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00097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40640364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rgbClr val="58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01/02/2023</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063668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2"/>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2"/>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0932978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t>01/02/2023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811213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t>01/02/2023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9991818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2064670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2" y="856801"/>
            <a:ext cx="10623551" cy="5270950"/>
          </a:xfrm>
        </p:spPr>
        <p:txBody>
          <a:bodyPr/>
          <a:lstStyle/>
          <a:p>
            <a:endParaRPr lang="en-GB"/>
          </a:p>
        </p:txBody>
      </p:sp>
    </p:spTree>
    <p:extLst>
      <p:ext uri="{BB962C8B-B14F-4D97-AF65-F5344CB8AC3E}">
        <p14:creationId xmlns:p14="http://schemas.microsoft.com/office/powerpoint/2010/main" val="16131235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Pictures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5" y="539750"/>
            <a:ext cx="5645151" cy="5608638"/>
          </a:xfrm>
        </p:spPr>
        <p:txBody>
          <a:bodyPr/>
          <a:lstStyle/>
          <a:p>
            <a:endParaRPr lang="en-GB"/>
          </a:p>
        </p:txBody>
      </p:sp>
    </p:spTree>
    <p:extLst>
      <p:ext uri="{BB962C8B-B14F-4D97-AF65-F5344CB8AC3E}">
        <p14:creationId xmlns:p14="http://schemas.microsoft.com/office/powerpoint/2010/main" val="37246992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5146936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774793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46340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7.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6.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7.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8.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5.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9.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image" Target="../media/image15.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heme" Target="../theme/theme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image" Target="../media/image16.png"/><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image" Target="../media/image20.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7.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8.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01/02/2023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818012" y="4484012"/>
            <a:ext cx="2373988" cy="2373988"/>
          </a:xfrm>
          <a:prstGeom prst="rect">
            <a:avLst/>
          </a:prstGeom>
        </p:spPr>
      </p:pic>
    </p:spTree>
    <p:extLst>
      <p:ext uri="{BB962C8B-B14F-4D97-AF65-F5344CB8AC3E}">
        <p14:creationId xmlns:p14="http://schemas.microsoft.com/office/powerpoint/2010/main" val="1173112174"/>
      </p:ext>
    </p:extLst>
  </p:cSld>
  <p:clrMap bg1="lt1" tx1="dk1" bg2="lt2" tx2="dk2" accent1="accent1" accent2="accent2" accent3="accent3" accent4="accent4" accent5="accent5" accent6="accent6" hlink="hlink" folHlink="folHlink"/>
  <p:sldLayoutIdLst>
    <p:sldLayoutId id="2147483755" r:id="rId1"/>
    <p:sldLayoutId id="2147483757" r:id="rId2"/>
    <p:sldLayoutId id="2147483662" r:id="rId3"/>
    <p:sldLayoutId id="2147483661" r:id="rId4"/>
    <p:sldLayoutId id="2147483663" r:id="rId5"/>
    <p:sldLayoutId id="2147483664" r:id="rId6"/>
    <p:sldLayoutId id="2147483665" r:id="rId7"/>
    <p:sldLayoutId id="2147483666" r:id="rId8"/>
    <p:sldLayoutId id="2147483667" r:id="rId9"/>
    <p:sldLayoutId id="2147483672" r:id="rId10"/>
    <p:sldLayoutId id="2147483712" r:id="rId11"/>
    <p:sldLayoutId id="2147483668" r:id="rId12"/>
    <p:sldLayoutId id="2147483669" r:id="rId13"/>
    <p:sldLayoutId id="2147483670" r:id="rId14"/>
    <p:sldLayoutId id="2147483671" r:id="rId15"/>
    <p:sldLayoutId id="2147483756" r:id="rId16"/>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BD3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01/02/2023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9818012" y="4484012"/>
            <a:ext cx="2373988" cy="2373988"/>
          </a:xfrm>
          <a:prstGeom prst="rect">
            <a:avLst/>
          </a:prstGeom>
        </p:spPr>
      </p:pic>
      <p:pic>
        <p:nvPicPr>
          <p:cNvPr id="8" name="Picture 7"/>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99683" y="6363946"/>
            <a:ext cx="786059" cy="270000"/>
          </a:xfrm>
          <a:prstGeom prst="rect">
            <a:avLst/>
          </a:prstGeom>
        </p:spPr>
      </p:pic>
    </p:spTree>
    <p:extLst>
      <p:ext uri="{BB962C8B-B14F-4D97-AF65-F5344CB8AC3E}">
        <p14:creationId xmlns:p14="http://schemas.microsoft.com/office/powerpoint/2010/main" val="84750610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ADBD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01/02/2023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9818012" y="4484012"/>
            <a:ext cx="2373988" cy="2373988"/>
          </a:xfrm>
          <a:prstGeom prst="rect">
            <a:avLst/>
          </a:prstGeom>
        </p:spPr>
      </p:pic>
      <p:pic>
        <p:nvPicPr>
          <p:cNvPr id="8" name="Picture 7"/>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99683" y="6363946"/>
            <a:ext cx="786059" cy="270000"/>
          </a:xfrm>
          <a:prstGeom prst="rect">
            <a:avLst/>
          </a:prstGeom>
        </p:spPr>
      </p:pic>
    </p:spTree>
    <p:extLst>
      <p:ext uri="{BB962C8B-B14F-4D97-AF65-F5344CB8AC3E}">
        <p14:creationId xmlns:p14="http://schemas.microsoft.com/office/powerpoint/2010/main" val="18060591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01/02/2023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402476089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3863" y="952970"/>
            <a:ext cx="11164276" cy="387798"/>
          </a:xfrm>
          <a:prstGeom prst="rect">
            <a:avLst/>
          </a:prstGeom>
        </p:spPr>
        <p:txBody>
          <a:bodyPr vert="horz" lIns="0" tIns="0" rIns="0" bIns="0" rtlCol="0" anchor="t" anchorCtr="0">
            <a:spAutoFit/>
          </a:bodyPr>
          <a:lstStyle/>
          <a:p>
            <a:r>
              <a:rPr lang="en-US" dirty="0"/>
              <a:t>Title</a:t>
            </a:r>
            <a:endParaRPr lang="en-GB" dirty="0"/>
          </a:p>
        </p:txBody>
      </p:sp>
      <p:sp>
        <p:nvSpPr>
          <p:cNvPr id="3" name="Text Placeholder 2"/>
          <p:cNvSpPr>
            <a:spLocks noGrp="1"/>
          </p:cNvSpPr>
          <p:nvPr>
            <p:ph type="body" idx="1"/>
          </p:nvPr>
        </p:nvSpPr>
        <p:spPr>
          <a:xfrm>
            <a:off x="513863" y="1963866"/>
            <a:ext cx="11164276" cy="2339102"/>
          </a:xfrm>
          <a:prstGeom prst="rect">
            <a:avLst/>
          </a:prstGeom>
        </p:spPr>
        <p:txBody>
          <a:bodyPr vert="horz" lIns="0" tIns="0" rIns="0" bIns="0" rtlCol="0">
            <a:spAutoFit/>
          </a:bodyPr>
          <a:lstStyle/>
          <a:p>
            <a:pPr lvl="0"/>
            <a:r>
              <a:rPr lang="en-US" dirty="0"/>
              <a:t>Heading</a:t>
            </a:r>
          </a:p>
          <a:p>
            <a:pPr lvl="1"/>
            <a:r>
              <a:rPr lang="en-US" dirty="0"/>
              <a:t>Body text</a:t>
            </a:r>
          </a:p>
          <a:p>
            <a:pPr lvl="2"/>
            <a:r>
              <a:rPr lang="en-US" dirty="0"/>
              <a:t>Bullet (level 1)</a:t>
            </a:r>
          </a:p>
          <a:p>
            <a:pPr lvl="3"/>
            <a:r>
              <a:rPr lang="en-US" dirty="0"/>
              <a:t>Bullet (level 2)</a:t>
            </a:r>
          </a:p>
          <a:p>
            <a:pPr lvl="4"/>
            <a:r>
              <a:rPr lang="en-US" dirty="0"/>
              <a:t>Bullet (level 3)</a:t>
            </a:r>
          </a:p>
          <a:p>
            <a:pPr lvl="5"/>
            <a:r>
              <a:rPr lang="en-US" dirty="0"/>
              <a:t>Bullet (level 4)</a:t>
            </a:r>
          </a:p>
          <a:p>
            <a:pPr lvl="6"/>
            <a:r>
              <a:rPr lang="en-US" dirty="0"/>
              <a:t>Key message text</a:t>
            </a:r>
            <a:endParaRPr lang="en-GB" dirty="0"/>
          </a:p>
        </p:txBody>
      </p:sp>
      <p:sp>
        <p:nvSpPr>
          <p:cNvPr id="15" name="Footer Placeholder 4"/>
          <p:cNvSpPr txBox="1">
            <a:spLocks/>
          </p:cNvSpPr>
          <p:nvPr userDrawn="1"/>
        </p:nvSpPr>
        <p:spPr>
          <a:xfrm>
            <a:off x="3407702" y="6566326"/>
            <a:ext cx="8270439" cy="138499"/>
          </a:xfrm>
          <a:prstGeom prst="rect">
            <a:avLst/>
          </a:prstGeom>
        </p:spPr>
        <p:txBody>
          <a:bodyPr vert="horz" wrap="square" lIns="0" tIns="0" rIns="0" bIns="0" rtlCol="0" anchor="t">
            <a:spAutoFit/>
          </a:bodyPr>
          <a:lstStyle>
            <a:defPPr>
              <a:defRPr lang="en-US"/>
            </a:defPPr>
            <a:lvl1pPr marL="0" algn="l" defTabSz="995690" rtl="0" eaLnBrk="1" latinLnBrk="0" hangingPunct="1">
              <a:defRPr sz="900" b="1" kern="1200">
                <a:solidFill>
                  <a:schemeClr val="accent2"/>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algn="r" defTabSz="927100"/>
            <a:r>
              <a:rPr lang="en-GB" sz="700" b="0" dirty="0">
                <a:solidFill>
                  <a:srgbClr val="999999"/>
                </a:solidFill>
              </a:rPr>
              <a:t>lewissilkin.com	</a:t>
            </a:r>
            <a:fld id="{8997EE35-0505-4E8B-8EED-B674149DBCD9}" type="slidenum">
              <a:rPr lang="en-GB" sz="900" b="1" smtClean="0">
                <a:solidFill>
                  <a:schemeClr val="tx1"/>
                </a:solidFill>
              </a:rPr>
              <a:pPr algn="r" defTabSz="927100"/>
              <a:t>‹#›</a:t>
            </a:fld>
            <a:endParaRPr lang="en-GB" sz="900" b="1" dirty="0">
              <a:solidFill>
                <a:schemeClr val="tx1"/>
              </a:solidFill>
            </a:endParaRPr>
          </a:p>
        </p:txBody>
      </p:sp>
      <p:cxnSp>
        <p:nvCxnSpPr>
          <p:cNvPr id="17" name="Straight Connector 16"/>
          <p:cNvCxnSpPr/>
          <p:nvPr userDrawn="1"/>
        </p:nvCxnSpPr>
        <p:spPr>
          <a:xfrm>
            <a:off x="508000" y="1788536"/>
            <a:ext cx="1117600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513863" y="361950"/>
            <a:ext cx="11164276" cy="351196"/>
            <a:chOff x="385397" y="1493628"/>
            <a:chExt cx="8373207" cy="351196"/>
          </a:xfrm>
        </p:grpSpPr>
        <p:sp>
          <p:nvSpPr>
            <p:cNvPr id="19" name="Rectangle 18"/>
            <p:cNvSpPr/>
            <p:nvPr userDrawn="1"/>
          </p:nvSpPr>
          <p:spPr>
            <a:xfrm>
              <a:off x="385397" y="1493628"/>
              <a:ext cx="1551044" cy="347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0" name="Rectangle 19"/>
            <p:cNvSpPr/>
            <p:nvPr userDrawn="1"/>
          </p:nvSpPr>
          <p:spPr>
            <a:xfrm>
              <a:off x="7207560" y="1493628"/>
              <a:ext cx="1551044" cy="3478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21" name="Picture 20"/>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3995937" y="1493628"/>
              <a:ext cx="792088" cy="351196"/>
            </a:xfrm>
            <a:prstGeom prst="rect">
              <a:avLst/>
            </a:prstGeom>
          </p:spPr>
        </p:pic>
        <p:pic>
          <p:nvPicPr>
            <p:cNvPr id="22" name="Picture 21"/>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1016000" y="1493628"/>
              <a:ext cx="7286171" cy="347872"/>
            </a:xfrm>
            <a:prstGeom prst="rect">
              <a:avLst/>
            </a:prstGeom>
          </p:spPr>
        </p:pic>
      </p:grpSp>
    </p:spTree>
    <p:extLst>
      <p:ext uri="{BB962C8B-B14F-4D97-AF65-F5344CB8AC3E}">
        <p14:creationId xmlns:p14="http://schemas.microsoft.com/office/powerpoint/2010/main" val="305203742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781903"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0" indent="0" algn="l" defTabSz="781903" rtl="0" eaLnBrk="1" latinLnBrk="0" hangingPunct="1">
        <a:lnSpc>
          <a:spcPct val="100000"/>
        </a:lnSpc>
        <a:spcBef>
          <a:spcPts val="0"/>
        </a:spcBef>
        <a:spcAft>
          <a:spcPts val="800"/>
        </a:spcAft>
        <a:buFont typeface="Arial" panose="020B0604020202020204" pitchFamily="34" charset="0"/>
        <a:buNone/>
        <a:defRPr sz="1600" b="1" kern="1200">
          <a:solidFill>
            <a:schemeClr val="tx1"/>
          </a:solidFill>
          <a:latin typeface="+mn-lt"/>
          <a:ea typeface="+mn-ea"/>
          <a:cs typeface="+mn-cs"/>
        </a:defRPr>
      </a:lvl1pPr>
      <a:lvl2pPr marL="0" indent="0" algn="l" defTabSz="781903" rtl="0" eaLnBrk="1" latinLnBrk="0" hangingPunct="1">
        <a:lnSpc>
          <a:spcPct val="100000"/>
        </a:lnSpc>
        <a:spcBef>
          <a:spcPts val="0"/>
        </a:spcBef>
        <a:spcAft>
          <a:spcPts val="800"/>
        </a:spcAft>
        <a:buFont typeface="Arial" panose="020B0604020202020204" pitchFamily="34" charset="0"/>
        <a:buNone/>
        <a:tabLst/>
        <a:defRPr sz="1600" kern="1200">
          <a:solidFill>
            <a:schemeClr val="tx1"/>
          </a:solidFill>
          <a:latin typeface="+mn-lt"/>
          <a:ea typeface="+mn-ea"/>
          <a:cs typeface="+mn-cs"/>
        </a:defRPr>
      </a:lvl2pPr>
      <a:lvl3pPr marL="270000" indent="-270000" algn="l" defTabSz="781903" rtl="0" eaLnBrk="1" latinLnBrk="0" hangingPunct="1">
        <a:lnSpc>
          <a:spcPct val="100000"/>
        </a:lnSpc>
        <a:spcBef>
          <a:spcPts val="0"/>
        </a:spcBef>
        <a:spcAft>
          <a:spcPts val="800"/>
        </a:spcAft>
        <a:buClr>
          <a:schemeClr val="tx2"/>
        </a:buClr>
        <a:buFont typeface="Wingdings" panose="05000000000000000000" pitchFamily="2" charset="2"/>
        <a:buChar char=""/>
        <a:defRPr sz="1600" kern="1200">
          <a:solidFill>
            <a:schemeClr val="tx1"/>
          </a:solidFill>
          <a:latin typeface="+mn-lt"/>
          <a:ea typeface="+mn-ea"/>
          <a:cs typeface="+mn-cs"/>
        </a:defRPr>
      </a:lvl3pPr>
      <a:lvl4pPr marL="540000" indent="-270000" algn="l" defTabSz="781903" rtl="0" eaLnBrk="1" latinLnBrk="0" hangingPunct="1">
        <a:lnSpc>
          <a:spcPct val="100000"/>
        </a:lnSpc>
        <a:spcBef>
          <a:spcPts val="0"/>
        </a:spcBef>
        <a:spcAft>
          <a:spcPts val="800"/>
        </a:spcAft>
        <a:buClr>
          <a:schemeClr val="tx2"/>
        </a:buClr>
        <a:buFont typeface="Arial" panose="020B0604020202020204" pitchFamily="34" charset="0"/>
        <a:buChar char="–"/>
        <a:tabLst/>
        <a:defRPr sz="1600" kern="1200" baseline="0">
          <a:solidFill>
            <a:schemeClr val="tx1"/>
          </a:solidFill>
          <a:latin typeface="+mn-lt"/>
          <a:ea typeface="+mn-ea"/>
          <a:cs typeface="+mn-cs"/>
        </a:defRPr>
      </a:lvl4pPr>
      <a:lvl5pPr marL="810000" indent="-270000" algn="l" defTabSz="781903" rtl="0" eaLnBrk="1" latinLnBrk="0" hangingPunct="1">
        <a:lnSpc>
          <a:spcPct val="100000"/>
        </a:lnSpc>
        <a:spcBef>
          <a:spcPts val="0"/>
        </a:spcBef>
        <a:spcAft>
          <a:spcPts val="800"/>
        </a:spcAft>
        <a:buClr>
          <a:schemeClr val="tx2"/>
        </a:buClr>
        <a:buFont typeface="Arial" panose="020B0604020202020204" pitchFamily="34" charset="0"/>
        <a:buChar char="–"/>
        <a:defRPr sz="1600" kern="1200">
          <a:solidFill>
            <a:schemeClr val="tx1"/>
          </a:solidFill>
          <a:latin typeface="+mn-lt"/>
          <a:ea typeface="+mn-ea"/>
          <a:cs typeface="+mn-cs"/>
        </a:defRPr>
      </a:lvl5pPr>
      <a:lvl6pPr marL="270000" indent="-270000" algn="l" defTabSz="781903" rtl="0" eaLnBrk="1" latinLnBrk="0" hangingPunct="1">
        <a:lnSpc>
          <a:spcPct val="100000"/>
        </a:lnSpc>
        <a:spcBef>
          <a:spcPts val="0"/>
        </a:spcBef>
        <a:spcAft>
          <a:spcPts val="800"/>
        </a:spcAft>
        <a:buFont typeface="+mj-lt"/>
        <a:buAutoNum type="arabicPeriod"/>
        <a:defRPr sz="1600" kern="1200">
          <a:solidFill>
            <a:schemeClr val="tx1"/>
          </a:solidFill>
          <a:latin typeface="+mn-lt"/>
          <a:ea typeface="+mn-ea"/>
          <a:cs typeface="+mn-cs"/>
        </a:defRPr>
      </a:lvl6pPr>
      <a:lvl7pPr marL="0" indent="0" algn="l" defTabSz="781903" rtl="0" eaLnBrk="1" latinLnBrk="0" hangingPunct="1">
        <a:lnSpc>
          <a:spcPct val="100000"/>
        </a:lnSpc>
        <a:spcBef>
          <a:spcPts val="0"/>
        </a:spcBef>
        <a:spcAft>
          <a:spcPts val="800"/>
        </a:spcAft>
        <a:buFont typeface="Arial" panose="020B0604020202020204" pitchFamily="34" charset="0"/>
        <a:buNone/>
        <a:defRPr sz="1600" kern="1200">
          <a:solidFill>
            <a:schemeClr val="tx2"/>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p:bodyStyle>
    <p:otherStyle>
      <a:defPPr>
        <a:defRPr lang="en-US"/>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40">
          <p15:clr>
            <a:srgbClr val="F26B43"/>
          </p15:clr>
        </p15:guide>
        <p15:guide id="6" pos="5520">
          <p15:clr>
            <a:srgbClr val="F26B43"/>
          </p15:clr>
        </p15:guide>
        <p15:guide id="7" orient="horz" pos="3930">
          <p15:clr>
            <a:srgbClr val="F26B43"/>
          </p15:clr>
        </p15:guide>
        <p15:guide id="8" orient="horz" pos="848">
          <p15:clr>
            <a:srgbClr val="F26B43"/>
          </p15:clr>
        </p15:guide>
        <p15:guide id="9" orient="horz" pos="122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01/02/2023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794032" y="5059524"/>
            <a:ext cx="2397968" cy="1798476"/>
          </a:xfrm>
          <a:prstGeom prst="rect">
            <a:avLst/>
          </a:prstGeom>
        </p:spPr>
      </p:pic>
      <p:pic>
        <p:nvPicPr>
          <p:cNvPr id="9" name="Picture 8"/>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28111" y="6363946"/>
            <a:ext cx="1048079" cy="270000"/>
          </a:xfrm>
          <a:prstGeom prst="rect">
            <a:avLst/>
          </a:prstGeom>
        </p:spPr>
      </p:pic>
    </p:spTree>
    <p:extLst>
      <p:ext uri="{BB962C8B-B14F-4D97-AF65-F5344CB8AC3E}">
        <p14:creationId xmlns:p14="http://schemas.microsoft.com/office/powerpoint/2010/main" val="403038487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baseline="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BD3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01/02/2023</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9818013" y="4484012"/>
            <a:ext cx="2373988" cy="2373988"/>
          </a:xfrm>
          <a:prstGeom prst="rect">
            <a:avLst/>
          </a:prstGeom>
        </p:spPr>
      </p:pic>
      <p:pic>
        <p:nvPicPr>
          <p:cNvPr id="8" name="Picture 7"/>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99684" y="6363946"/>
            <a:ext cx="786059" cy="270000"/>
          </a:xfrm>
          <a:prstGeom prst="rect">
            <a:avLst/>
          </a:prstGeom>
        </p:spPr>
      </p:pic>
    </p:spTree>
    <p:extLst>
      <p:ext uri="{BB962C8B-B14F-4D97-AF65-F5344CB8AC3E}">
        <p14:creationId xmlns:p14="http://schemas.microsoft.com/office/powerpoint/2010/main" val="226658353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l" defTabSz="685800" rtl="0" eaLnBrk="1" latinLnBrk="0" hangingPunct="1">
        <a:lnSpc>
          <a:spcPct val="90000"/>
        </a:lnSpc>
        <a:spcBef>
          <a:spcPct val="0"/>
        </a:spcBef>
        <a:buNone/>
        <a:defRPr sz="2850" kern="1200">
          <a:solidFill>
            <a:srgbClr val="520D5D"/>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DA1D52"/>
        </a:buClr>
        <a:buFont typeface="Arial" panose="020B0604020202020204" pitchFamily="34" charset="0"/>
        <a:buChar char="•"/>
        <a:defRPr sz="2100"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DA1D5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C1156-9F48-442B-9650-93B414C8510A}" type="datetimeFigureOut">
              <a:rPr lang="en-GB" smtClean="0"/>
              <a:pPr/>
              <a:t>01/02/2023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152483455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hyperlink" Target="https://memberbenefits.cipd.co.uk/" TargetMode="Externa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8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4.xml"/><Relationship Id="rId5" Type="http://schemas.openxmlformats.org/officeDocument/2006/relationships/image" Target="../media/image32.png"/><Relationship Id="rId4" Type="http://schemas.openxmlformats.org/officeDocument/2006/relationships/hyperlink" Target="https://www.cipd.co.uk/membership/benefits/wellbeing-helpline-servi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hyperlink" Target="https://memberbenefits.cipd.co.uk/" TargetMode="External"/><Relationship Id="rId1" Type="http://schemas.openxmlformats.org/officeDocument/2006/relationships/slideLayout" Target="../slideLayouts/slideLayout10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4.xml"/><Relationship Id="rId5" Type="http://schemas.openxmlformats.org/officeDocument/2006/relationships/image" Target="../media/image32.png"/><Relationship Id="rId4" Type="http://schemas.openxmlformats.org/officeDocument/2006/relationships/hyperlink" Target="https://www.cipd.co.uk/membership/benefits/wellbeing-helpline-servic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661" y="1999086"/>
            <a:ext cx="8516678" cy="2210266"/>
          </a:xfrm>
        </p:spPr>
        <p:txBody>
          <a:bodyPr>
            <a:noAutofit/>
          </a:bodyPr>
          <a:lstStyle/>
          <a:p>
            <a:r>
              <a:rPr lang="en-GB" sz="4800" dirty="0"/>
              <a:t>CIPD webinar: </a:t>
            </a:r>
            <a:br>
              <a:rPr lang="en-GB" sz="4800" dirty="0"/>
            </a:br>
            <a:r>
              <a:rPr lang="en-GB" sz="3200" dirty="0"/>
              <a:t>Working constructively with trade unions</a:t>
            </a:r>
          </a:p>
        </p:txBody>
      </p:sp>
      <p:sp>
        <p:nvSpPr>
          <p:cNvPr id="3" name="Subtitle 2"/>
          <p:cNvSpPr>
            <a:spLocks noGrp="1"/>
          </p:cNvSpPr>
          <p:nvPr>
            <p:ph type="subTitle" idx="1"/>
          </p:nvPr>
        </p:nvSpPr>
        <p:spPr>
          <a:xfrm>
            <a:off x="2322163" y="4655920"/>
            <a:ext cx="7772400" cy="1655762"/>
          </a:xfrm>
        </p:spPr>
        <p:txBody>
          <a:bodyPr vert="horz" lIns="91440" tIns="45720" rIns="91440" bIns="45720" rtlCol="0" anchor="t">
            <a:normAutofit/>
          </a:bodyPr>
          <a:lstStyle/>
          <a:p>
            <a:r>
              <a:rPr lang="en-GB" sz="2600" dirty="0"/>
              <a:t> </a:t>
            </a:r>
            <a:endParaRPr lang="en-GB" dirty="0"/>
          </a:p>
          <a:p>
            <a:r>
              <a:rPr lang="en-GB" dirty="0"/>
              <a:t>27 January 2023, 12:00 – 13:00</a:t>
            </a:r>
          </a:p>
        </p:txBody>
      </p:sp>
    </p:spTree>
    <p:extLst>
      <p:ext uri="{BB962C8B-B14F-4D97-AF65-F5344CB8AC3E}">
        <p14:creationId xmlns:p14="http://schemas.microsoft.com/office/powerpoint/2010/main" val="105550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98516" y="981075"/>
            <a:ext cx="6532908" cy="4985980"/>
          </a:xfrm>
        </p:spPr>
        <p:txBody>
          <a:bodyPr/>
          <a:lstStyle/>
          <a:p>
            <a:r>
              <a:rPr lang="en-GB" sz="4000" b="1" dirty="0"/>
              <a:t>Working Constructively with Trade Unions</a:t>
            </a:r>
            <a:br>
              <a:rPr lang="en-GB" sz="4000" b="1" dirty="0"/>
            </a:br>
            <a:br>
              <a:rPr lang="en-GB" sz="1600" b="1" dirty="0"/>
            </a:br>
            <a:r>
              <a:rPr lang="en-GB" sz="2800" b="1" i="1" dirty="0"/>
              <a:t>Key legal pitfalls to avoid </a:t>
            </a:r>
            <a:br>
              <a:rPr lang="en-GB" sz="2800" b="1" dirty="0"/>
            </a:br>
            <a:br>
              <a:rPr lang="en-GB" b="1" dirty="0"/>
            </a:br>
            <a:br>
              <a:rPr lang="en-GB" b="1" dirty="0"/>
            </a:br>
            <a:br>
              <a:rPr lang="en-GB" dirty="0"/>
            </a:br>
            <a:br>
              <a:rPr lang="en-GB" dirty="0"/>
            </a:br>
            <a:br>
              <a:rPr lang="en-GB" dirty="0"/>
            </a:br>
            <a:endParaRPr lang="en-GB" altLang="en-US" dirty="0">
              <a:cs typeface="M L Arial Light" charset="0"/>
            </a:endParaRPr>
          </a:p>
        </p:txBody>
      </p:sp>
      <p:sp>
        <p:nvSpPr>
          <p:cNvPr id="2" name="Text Placeholder 1"/>
          <p:cNvSpPr>
            <a:spLocks noGrp="1"/>
          </p:cNvSpPr>
          <p:nvPr>
            <p:ph type="body" sz="quarter" idx="11"/>
          </p:nvPr>
        </p:nvSpPr>
        <p:spPr>
          <a:xfrm>
            <a:off x="1048096" y="3802034"/>
            <a:ext cx="3424436" cy="1128514"/>
          </a:xfrm>
        </p:spPr>
        <p:txBody>
          <a:bodyPr/>
          <a:lstStyle/>
          <a:p>
            <a:r>
              <a:rPr lang="en-GB" sz="2400" dirty="0"/>
              <a:t>27 January 2023</a:t>
            </a:r>
          </a:p>
          <a:p>
            <a:endParaRPr lang="en-GB" dirty="0"/>
          </a:p>
          <a:p>
            <a:r>
              <a:rPr lang="en-GB" sz="2000" dirty="0"/>
              <a:t>Vince Toman</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398" y="964276"/>
            <a:ext cx="8373207" cy="764292"/>
          </a:xfrm>
        </p:spPr>
        <p:txBody>
          <a:bodyPr/>
          <a:lstStyle/>
          <a:p>
            <a:r>
              <a:rPr lang="en-GB" dirty="0"/>
              <a:t>Collective Bargaining</a:t>
            </a:r>
            <a:br>
              <a:rPr lang="en-GB" dirty="0"/>
            </a:br>
            <a:endParaRPr lang="en-GB" dirty="0"/>
          </a:p>
        </p:txBody>
      </p:sp>
      <p:sp>
        <p:nvSpPr>
          <p:cNvPr id="5" name="Content Placeholder 4">
            <a:extLst>
              <a:ext uri="{FF2B5EF4-FFF2-40B4-BE49-F238E27FC236}">
                <a16:creationId xmlns:a16="http://schemas.microsoft.com/office/drawing/2014/main" id="{5BC74234-87DD-4194-BBF5-43F16C6F3D06}"/>
              </a:ext>
            </a:extLst>
          </p:cNvPr>
          <p:cNvSpPr>
            <a:spLocks noGrp="1"/>
          </p:cNvSpPr>
          <p:nvPr>
            <p:ph idx="1"/>
          </p:nvPr>
        </p:nvSpPr>
        <p:spPr>
          <a:xfrm>
            <a:off x="482137" y="2061555"/>
            <a:ext cx="8212975" cy="4522125"/>
          </a:xfrm>
        </p:spPr>
        <p:txBody>
          <a:bodyPr/>
          <a:lstStyle/>
          <a:p>
            <a:pPr marL="285750" indent="-285750">
              <a:buFont typeface="Arial" panose="020B0604020202020204" pitchFamily="34" charset="0"/>
              <a:buChar char="•"/>
            </a:pPr>
            <a:r>
              <a:rPr lang="en-GB" sz="1800" b="0" i="1" dirty="0"/>
              <a:t>Wilson v UK</a:t>
            </a:r>
            <a:r>
              <a:rPr lang="en-GB" sz="1800" b="0" dirty="0"/>
              <a:t> held that there is a human rights breach if union members are induced to give up having their terms set by collective bargaining</a:t>
            </a:r>
          </a:p>
          <a:p>
            <a:pPr marL="285750" lvl="1" indent="-285750">
              <a:buFont typeface="Arial" panose="020B0604020202020204" pitchFamily="34" charset="0"/>
              <a:buChar char="•"/>
            </a:pPr>
            <a:r>
              <a:rPr lang="en-GB" sz="1800" b="0" dirty="0"/>
              <a:t>Section 145B </a:t>
            </a:r>
            <a:r>
              <a:rPr lang="en-GB" sz="1800" dirty="0"/>
              <a:t>now prohibits an employer from making offers to members of its recognised trade union which, if accepted by all, would mean that their terms will no longer be determined by collective bargaining</a:t>
            </a:r>
          </a:p>
          <a:p>
            <a:pPr marL="285750" indent="-285750">
              <a:buFont typeface="Arial" panose="020B0604020202020204" pitchFamily="34" charset="0"/>
              <a:buChar char="•"/>
            </a:pPr>
            <a:r>
              <a:rPr lang="en-GB" sz="1800" b="0" dirty="0"/>
              <a:t>The Supreme Court in </a:t>
            </a:r>
            <a:r>
              <a:rPr lang="en-GB" sz="1800" b="0" i="1" dirty="0"/>
              <a:t>Kostal </a:t>
            </a:r>
            <a:r>
              <a:rPr lang="en-GB" sz="1800" b="0" dirty="0"/>
              <a:t>rejected Unite’s argument that all terms must always be set by collective bargaining</a:t>
            </a:r>
          </a:p>
          <a:p>
            <a:pPr marL="285750" indent="-285750">
              <a:buFont typeface="Arial" panose="020B0604020202020204" pitchFamily="34" charset="0"/>
              <a:buChar char="•"/>
            </a:pPr>
            <a:r>
              <a:rPr lang="en-GB" sz="1800" b="0" dirty="0"/>
              <a:t>It also rejected Kostal’s argument that it wasn’t a breach if an offer was only a one-off</a:t>
            </a:r>
          </a:p>
          <a:p>
            <a:pPr marL="285750" indent="-285750">
              <a:buFont typeface="Arial" panose="020B0604020202020204" pitchFamily="34" charset="0"/>
              <a:buChar char="•"/>
            </a:pPr>
            <a:r>
              <a:rPr lang="en-GB" sz="1800" b="0" dirty="0"/>
              <a:t>Kostal’s mistake was to make offers before exhausting collective bargaining</a:t>
            </a:r>
          </a:p>
          <a:p>
            <a:pPr marL="285750" indent="-285750">
              <a:buFont typeface="Arial" panose="020B0604020202020204" pitchFamily="34" charset="0"/>
              <a:buChar char="•"/>
            </a:pPr>
            <a:r>
              <a:rPr lang="en-GB" sz="1800" b="0" dirty="0"/>
              <a:t>Exhausting the agreed process set out in the collective agreement is key to avoiding fines of £4,554 per employee</a:t>
            </a:r>
          </a:p>
          <a:p>
            <a:pPr marL="285750" indent="-285750">
              <a:buFont typeface="Arial" panose="020B0604020202020204" pitchFamily="34" charset="0"/>
              <a:buChar char="•"/>
            </a:pPr>
            <a:r>
              <a:rPr lang="en-GB" sz="1800" b="0" dirty="0"/>
              <a:t>A unilateral pay increase may amount to a breach, although there are conflicting junior appeal court decisions on this</a:t>
            </a:r>
          </a:p>
        </p:txBody>
      </p:sp>
      <p:pic>
        <p:nvPicPr>
          <p:cNvPr id="2050" name="Picture 2" descr="Unite the Union - Wikipedia">
            <a:extLst>
              <a:ext uri="{FF2B5EF4-FFF2-40B4-BE49-F238E27FC236}">
                <a16:creationId xmlns:a16="http://schemas.microsoft.com/office/drawing/2014/main" id="{B6B4561D-0C52-4250-91AA-B67DE8FF3A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10267" y="2322868"/>
            <a:ext cx="2544675" cy="314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83340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B736-C6D4-40D1-B8E4-42478A290FB0}"/>
              </a:ext>
            </a:extLst>
          </p:cNvPr>
          <p:cNvSpPr>
            <a:spLocks noGrp="1"/>
          </p:cNvSpPr>
          <p:nvPr>
            <p:ph type="title"/>
          </p:nvPr>
        </p:nvSpPr>
        <p:spPr/>
        <p:txBody>
          <a:bodyPr/>
          <a:lstStyle/>
          <a:p>
            <a:r>
              <a:rPr lang="en-GB" dirty="0"/>
              <a:t>5 key areas of ongoing legal uncertainty</a:t>
            </a:r>
          </a:p>
        </p:txBody>
      </p:sp>
      <p:sp>
        <p:nvSpPr>
          <p:cNvPr id="3" name="Text Placeholder 2">
            <a:extLst>
              <a:ext uri="{FF2B5EF4-FFF2-40B4-BE49-F238E27FC236}">
                <a16:creationId xmlns:a16="http://schemas.microsoft.com/office/drawing/2014/main" id="{860A9F2C-05D0-41CA-A7D6-47B247B74F2A}"/>
              </a:ext>
            </a:extLst>
          </p:cNvPr>
          <p:cNvSpPr>
            <a:spLocks noGrp="1"/>
          </p:cNvSpPr>
          <p:nvPr>
            <p:ph type="body" sz="quarter" idx="10"/>
          </p:nvPr>
        </p:nvSpPr>
        <p:spPr>
          <a:xfrm>
            <a:off x="513863" y="1846092"/>
            <a:ext cx="8430632" cy="5401479"/>
          </a:xfrm>
        </p:spPr>
        <p:txBody>
          <a:bodyPr/>
          <a:lstStyle/>
          <a:p>
            <a:pPr marL="285750" indent="-285750">
              <a:spcAft>
                <a:spcPts val="600"/>
              </a:spcAft>
              <a:buFont typeface="Arial" panose="020B0604020202020204" pitchFamily="34" charset="0"/>
              <a:buChar char="•"/>
            </a:pPr>
            <a:r>
              <a:rPr lang="en-GB" sz="1800" b="0" i="1" dirty="0"/>
              <a:t>Tesco</a:t>
            </a:r>
          </a:p>
          <a:p>
            <a:pPr marL="555750" lvl="2" indent="-285750">
              <a:spcAft>
                <a:spcPts val="600"/>
              </a:spcAft>
              <a:buFont typeface="Arial" panose="020B0604020202020204" pitchFamily="34" charset="0"/>
              <a:buChar char="•"/>
            </a:pPr>
            <a:r>
              <a:rPr lang="en-GB" sz="1800" dirty="0"/>
              <a:t>The Supreme Court will decide whether an employer may “fire and rehire” to overcome terms stated to be “permanent” in a collective agreement</a:t>
            </a:r>
          </a:p>
          <a:p>
            <a:pPr marL="285750" lvl="1" indent="-285750">
              <a:spcAft>
                <a:spcPts val="600"/>
              </a:spcAft>
              <a:buFont typeface="Arial" panose="020B0604020202020204" pitchFamily="34" charset="0"/>
              <a:buChar char="•"/>
            </a:pPr>
            <a:r>
              <a:rPr lang="en-GB" sz="1800" i="1" dirty="0"/>
              <a:t>Deliveroo</a:t>
            </a:r>
          </a:p>
          <a:p>
            <a:pPr marL="555750" lvl="2" indent="-285750">
              <a:spcAft>
                <a:spcPts val="600"/>
              </a:spcAft>
              <a:buFont typeface="Arial" panose="020B0604020202020204" pitchFamily="34" charset="0"/>
              <a:buChar char="•"/>
            </a:pPr>
            <a:r>
              <a:rPr lang="en-GB" sz="1800" dirty="0"/>
              <a:t>The Supreme Court will decide whether riders are “workers” for trade union recognition purposes</a:t>
            </a:r>
          </a:p>
          <a:p>
            <a:pPr marL="285750" lvl="1" indent="-285750">
              <a:spcAft>
                <a:spcPts val="600"/>
              </a:spcAft>
              <a:buFont typeface="Arial" panose="020B0604020202020204" pitchFamily="34" charset="0"/>
              <a:buChar char="•"/>
            </a:pPr>
            <a:r>
              <a:rPr lang="en-GB" sz="1800" dirty="0"/>
              <a:t> </a:t>
            </a:r>
            <a:r>
              <a:rPr lang="en-GB" sz="1800" i="1" dirty="0"/>
              <a:t>Mercer</a:t>
            </a:r>
            <a:endParaRPr lang="en-GB" sz="1800" dirty="0"/>
          </a:p>
          <a:p>
            <a:pPr marL="555750" lvl="2" indent="-285750">
              <a:spcAft>
                <a:spcPts val="600"/>
              </a:spcAft>
              <a:buFont typeface="Arial" panose="020B0604020202020204" pitchFamily="34" charset="0"/>
              <a:buChar char="•"/>
            </a:pPr>
            <a:r>
              <a:rPr lang="en-GB" sz="1800" b="0" dirty="0"/>
              <a:t>The Supreme Court will</a:t>
            </a:r>
            <a:r>
              <a:rPr lang="en-GB" sz="1800" dirty="0"/>
              <a:t> decide whether strikers can bring claims for detriment for industrial action, such as if disciplined or non-contractual benefits are lost</a:t>
            </a:r>
          </a:p>
          <a:p>
            <a:pPr marL="285750" lvl="1" indent="-285750">
              <a:spcAft>
                <a:spcPts val="600"/>
              </a:spcAft>
              <a:buFont typeface="Arial" panose="020B0604020202020204" pitchFamily="34" charset="0"/>
              <a:buChar char="•"/>
            </a:pPr>
            <a:r>
              <a:rPr lang="en-GB" sz="1800" b="0" dirty="0"/>
              <a:t>Agency workers</a:t>
            </a:r>
          </a:p>
          <a:p>
            <a:pPr marL="555750" lvl="2" indent="-285750">
              <a:spcAft>
                <a:spcPts val="600"/>
              </a:spcAft>
              <a:buFont typeface="Arial" panose="020B0604020202020204" pitchFamily="34" charset="0"/>
              <a:buChar char="•"/>
            </a:pPr>
            <a:r>
              <a:rPr lang="en-GB" sz="1800" b="0" dirty="0"/>
              <a:t>The </a:t>
            </a:r>
            <a:r>
              <a:rPr lang="en-GB" sz="1800" dirty="0"/>
              <a:t>High Court will decide whether the repeal of the ban on agency workers covering strikers is lawful</a:t>
            </a:r>
          </a:p>
          <a:p>
            <a:pPr marL="285750" lvl="1" indent="-285750">
              <a:spcAft>
                <a:spcPts val="600"/>
              </a:spcAft>
              <a:buFont typeface="Arial" panose="020B0604020202020204" pitchFamily="34" charset="0"/>
              <a:buChar char="•"/>
            </a:pPr>
            <a:r>
              <a:rPr lang="en-GB" sz="1800" b="0" dirty="0"/>
              <a:t>Minimum service levels</a:t>
            </a:r>
          </a:p>
          <a:p>
            <a:pPr marL="555750" lvl="2" indent="-285750">
              <a:spcAft>
                <a:spcPts val="600"/>
              </a:spcAft>
              <a:buFont typeface="Arial" panose="020B0604020202020204" pitchFamily="34" charset="0"/>
              <a:buChar char="•"/>
            </a:pPr>
            <a:r>
              <a:rPr lang="en-GB" sz="1800" b="0" dirty="0"/>
              <a:t>The Government is proposing new laws to require minimum service levels in key public services</a:t>
            </a:r>
          </a:p>
        </p:txBody>
      </p:sp>
      <p:pic>
        <p:nvPicPr>
          <p:cNvPr id="6" name="Picture 2">
            <a:extLst>
              <a:ext uri="{FF2B5EF4-FFF2-40B4-BE49-F238E27FC236}">
                <a16:creationId xmlns:a16="http://schemas.microsoft.com/office/drawing/2014/main" id="{669B91F3-AD4F-40A9-B711-31546430E34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07551" y="2813858"/>
            <a:ext cx="2470586" cy="169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41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7953" y="-782451"/>
            <a:ext cx="7886700" cy="2852737"/>
          </a:xfrm>
        </p:spPr>
        <p:txBody>
          <a:bodyPr/>
          <a:lstStyle/>
          <a:p>
            <a:r>
              <a:rPr lang="en-GB" dirty="0"/>
              <a:t>Questions</a:t>
            </a:r>
            <a:br>
              <a:rPr lang="en-GB" dirty="0"/>
            </a:br>
            <a:endParaRPr lang="en-GB" dirty="0"/>
          </a:p>
        </p:txBody>
      </p:sp>
      <p:sp>
        <p:nvSpPr>
          <p:cNvPr id="6" name="Text Placeholder 6">
            <a:extLst>
              <a:ext uri="{FF2B5EF4-FFF2-40B4-BE49-F238E27FC236}">
                <a16:creationId xmlns:a16="http://schemas.microsoft.com/office/drawing/2014/main" id="{0F914031-DFB7-4DE0-945B-E19782AA8493}"/>
              </a:ext>
            </a:extLst>
          </p:cNvPr>
          <p:cNvSpPr>
            <a:spLocks noGrp="1"/>
          </p:cNvSpPr>
          <p:nvPr>
            <p:ph type="body" idx="1"/>
          </p:nvPr>
        </p:nvSpPr>
        <p:spPr>
          <a:xfrm>
            <a:off x="1891990" y="5578942"/>
            <a:ext cx="7886700" cy="635140"/>
          </a:xfrm>
        </p:spPr>
        <p:txBody>
          <a:bodyPr/>
          <a:lstStyle/>
          <a:p>
            <a:r>
              <a:rPr lang="en-US" dirty="0"/>
              <a:t>Please use the Q&amp;A function to submit your questions</a:t>
            </a:r>
            <a:endParaRPr lang="en-GB" dirty="0">
              <a:solidFill>
                <a:schemeClr val="bg1"/>
              </a:solidFill>
            </a:endParaRPr>
          </a:p>
        </p:txBody>
      </p:sp>
      <p:sp>
        <p:nvSpPr>
          <p:cNvPr id="3" name="Rectangle 2">
            <a:extLst>
              <a:ext uri="{FF2B5EF4-FFF2-40B4-BE49-F238E27FC236}">
                <a16:creationId xmlns:a16="http://schemas.microsoft.com/office/drawing/2014/main" id="{A6EC6C12-CED6-477A-B74D-1B65B6075D81}"/>
              </a:ext>
            </a:extLst>
          </p:cNvPr>
          <p:cNvSpPr/>
          <p:nvPr/>
        </p:nvSpPr>
        <p:spPr>
          <a:xfrm>
            <a:off x="1169580" y="1711862"/>
            <a:ext cx="9394146" cy="3136243"/>
          </a:xfrm>
          <a:prstGeom prst="rect">
            <a:avLst/>
          </a:prstGeom>
        </p:spPr>
        <p:txBody>
          <a:bodyPr wrap="square" lIns="91440" tIns="45720" rIns="91440" bIns="45720" anchor="t">
            <a:spAutoFit/>
          </a:bodyPr>
          <a:lstStyle/>
          <a:p>
            <a:pPr marL="0" marR="0" lvl="0" indent="0" algn="l" defTabSz="914400" rtl="0" eaLnBrk="1" fontAlgn="auto" latinLnBrk="0" hangingPunct="1">
              <a:lnSpc>
                <a:spcPct val="90000"/>
              </a:lnSpc>
              <a:spcBef>
                <a:spcPts val="1000"/>
              </a:spcBef>
              <a:spcAft>
                <a:spcPts val="0"/>
              </a:spcAft>
              <a:buClr>
                <a:srgbClr val="DA1D52"/>
              </a:buClr>
              <a:buSzTx/>
              <a:buFontTx/>
              <a:buNone/>
              <a:tabLst/>
              <a:defRPr/>
            </a:pPr>
            <a:r>
              <a:rPr kumimoji="0" lang="en-US" sz="2400" b="0" i="0" u="none" strike="noStrike" kern="1200" cap="none" spc="0" normalizeH="0" baseline="0" noProof="0" dirty="0">
                <a:ln>
                  <a:noFill/>
                </a:ln>
                <a:solidFill>
                  <a:srgbClr val="58595B"/>
                </a:solidFill>
                <a:effectLst/>
                <a:uLnTx/>
                <a:uFillTx/>
                <a:latin typeface="Arial"/>
                <a:ea typeface="+mn-ea"/>
                <a:cs typeface="Arial"/>
              </a:rPr>
              <a:t>Please submit your questions for:</a:t>
            </a:r>
          </a:p>
          <a:p>
            <a:pPr marL="0" marR="0" lvl="0" indent="0" algn="l" defTabSz="914400" rtl="0" eaLnBrk="1" fontAlgn="auto" latinLnBrk="0" hangingPunct="1">
              <a:lnSpc>
                <a:spcPct val="90000"/>
              </a:lnSpc>
              <a:spcBef>
                <a:spcPts val="1000"/>
              </a:spcBef>
              <a:spcAft>
                <a:spcPts val="0"/>
              </a:spcAft>
              <a:buClr>
                <a:srgbClr val="DA1D52"/>
              </a:buClr>
              <a:buSzTx/>
              <a:buFontTx/>
              <a:buNone/>
              <a:tabLst/>
              <a:defRPr/>
            </a:pPr>
            <a:endParaRPr kumimoji="0" lang="en-US" sz="2400" b="0" i="0" u="none" strike="noStrike" kern="1200" cap="none" spc="0" normalizeH="0" baseline="0" noProof="0" dirty="0">
              <a:ln>
                <a:noFill/>
              </a:ln>
              <a:solidFill>
                <a:srgbClr val="58595B"/>
              </a:solidFill>
              <a:effectLst/>
              <a:uLnTx/>
              <a:uFillTx/>
              <a:latin typeface="Arial"/>
              <a:ea typeface="+mn-ea"/>
              <a:cs typeface="Arial"/>
            </a:endParaRPr>
          </a:p>
          <a:p>
            <a:pPr marL="800100" marR="0" lvl="1" indent="-342900" algn="l" defTabSz="914400" rtl="0" eaLnBrk="1" fontAlgn="auto" latinLnBrk="0" hangingPunct="1">
              <a:lnSpc>
                <a:spcPct val="90000"/>
              </a:lnSpc>
              <a:spcBef>
                <a:spcPts val="500"/>
              </a:spcBef>
              <a:spcAft>
                <a:spcPts val="0"/>
              </a:spcAft>
              <a:buClr>
                <a:srgbClr val="DA1D52"/>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58595B"/>
                </a:solidFill>
                <a:effectLst/>
                <a:uLnTx/>
                <a:uFillTx/>
                <a:latin typeface="Arial"/>
                <a:ea typeface="+mn-ea"/>
                <a:cs typeface="Arial"/>
              </a:rPr>
              <a:t>Rachel Suff, Senior Policy Advisor – employee relations, CIPD</a:t>
            </a:r>
          </a:p>
          <a:p>
            <a:pPr marL="800100" marR="0" lvl="1" indent="-342900" algn="l" defTabSz="914400" rtl="0" eaLnBrk="1" fontAlgn="auto" latinLnBrk="0" hangingPunct="1">
              <a:lnSpc>
                <a:spcPct val="90000"/>
              </a:lnSpc>
              <a:spcBef>
                <a:spcPts val="500"/>
              </a:spcBef>
              <a:spcAft>
                <a:spcPts val="0"/>
              </a:spcAft>
              <a:buClr>
                <a:srgbClr val="DA1D52"/>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58595B"/>
                </a:solidFill>
                <a:effectLst/>
                <a:uLnTx/>
                <a:uFillTx/>
                <a:latin typeface="Arial"/>
                <a:ea typeface="+mn-ea"/>
                <a:cs typeface="Arial"/>
              </a:rPr>
              <a:t>Melanie Simms, Professor of Work and Employment, Glasgow University</a:t>
            </a:r>
          </a:p>
          <a:p>
            <a:pPr marL="800100" marR="0" lvl="1" indent="-342900" algn="l" defTabSz="914400" rtl="0" eaLnBrk="1" fontAlgn="auto" latinLnBrk="0" hangingPunct="1">
              <a:lnSpc>
                <a:spcPct val="90000"/>
              </a:lnSpc>
              <a:spcBef>
                <a:spcPts val="500"/>
              </a:spcBef>
              <a:spcAft>
                <a:spcPts val="0"/>
              </a:spcAft>
              <a:buClr>
                <a:srgbClr val="DA1D52"/>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58595B"/>
                </a:solidFill>
                <a:effectLst/>
                <a:uLnTx/>
                <a:uFillTx/>
                <a:latin typeface="Arial"/>
                <a:ea typeface="+mn-ea"/>
                <a:cs typeface="Arial"/>
              </a:rPr>
              <a:t>Michael Jude, Human Resources Director, Nissan</a:t>
            </a:r>
          </a:p>
          <a:p>
            <a:pPr marL="800100" marR="0" lvl="1" indent="-342900" algn="l" defTabSz="914400" rtl="0" eaLnBrk="1" fontAlgn="auto" latinLnBrk="0" hangingPunct="1">
              <a:lnSpc>
                <a:spcPct val="90000"/>
              </a:lnSpc>
              <a:spcBef>
                <a:spcPts val="500"/>
              </a:spcBef>
              <a:spcAft>
                <a:spcPts val="0"/>
              </a:spcAft>
              <a:buClr>
                <a:srgbClr val="DA1D52"/>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58595B"/>
                </a:solidFill>
                <a:effectLst/>
                <a:uLnTx/>
                <a:uFillTx/>
                <a:latin typeface="Arial"/>
                <a:ea typeface="+mn-ea"/>
                <a:cs typeface="Arial"/>
              </a:rPr>
              <a:t>Vince Toman, Senior Employment and Health and Safety Lawyer, Lewis Silkin</a:t>
            </a:r>
          </a:p>
        </p:txBody>
      </p:sp>
      <p:sp>
        <p:nvSpPr>
          <p:cNvPr id="2" name="Rectangle 1">
            <a:extLst>
              <a:ext uri="{FF2B5EF4-FFF2-40B4-BE49-F238E27FC236}">
                <a16:creationId xmlns:a16="http://schemas.microsoft.com/office/drawing/2014/main" id="{CFB2C676-3EFE-D93F-65A4-6C826C4742E7}"/>
              </a:ext>
            </a:extLst>
          </p:cNvPr>
          <p:cNvSpPr/>
          <p:nvPr/>
        </p:nvSpPr>
        <p:spPr>
          <a:xfrm>
            <a:off x="637953" y="6294474"/>
            <a:ext cx="2583712" cy="489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732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CC5-CC21-4CDD-9DFB-ECED4875CE03}"/>
              </a:ext>
            </a:extLst>
          </p:cNvPr>
          <p:cNvSpPr txBox="1">
            <a:spLocks/>
          </p:cNvSpPr>
          <p:nvPr/>
        </p:nvSpPr>
        <p:spPr>
          <a:xfrm>
            <a:off x="2152650" y="970926"/>
            <a:ext cx="7886700" cy="923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4050" b="1" i="0" u="none" strike="noStrike" kern="1200" cap="none" spc="0" normalizeH="0" baseline="0" noProof="0">
                <a:ln>
                  <a:noFill/>
                </a:ln>
                <a:solidFill>
                  <a:srgbClr val="520D5D"/>
                </a:solidFill>
                <a:effectLst/>
                <a:uLnTx/>
                <a:uFillTx/>
                <a:latin typeface="Arial Nova" panose="020B0504020202020204" pitchFamily="34" charset="0"/>
                <a:ea typeface="+mj-ea"/>
                <a:cs typeface="+mj-cs"/>
              </a:rPr>
              <a:t>#StrongerWithCIPD</a:t>
            </a:r>
          </a:p>
        </p:txBody>
      </p:sp>
      <p:sp>
        <p:nvSpPr>
          <p:cNvPr id="3" name="Title 1">
            <a:extLst>
              <a:ext uri="{FF2B5EF4-FFF2-40B4-BE49-F238E27FC236}">
                <a16:creationId xmlns:a16="http://schemas.microsoft.com/office/drawing/2014/main" id="{8561FD64-F489-4DFB-9F9D-E8D70511BDF9}"/>
              </a:ext>
            </a:extLst>
          </p:cNvPr>
          <p:cNvSpPr txBox="1">
            <a:spLocks/>
          </p:cNvSpPr>
          <p:nvPr/>
        </p:nvSpPr>
        <p:spPr>
          <a:xfrm>
            <a:off x="1703895" y="5131387"/>
            <a:ext cx="8641644" cy="9234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3375" b="1" i="0" u="none" strike="noStrike" kern="1200" cap="none" spc="0" normalizeH="0" baseline="0" noProof="0">
                <a:ln>
                  <a:noFill/>
                </a:ln>
                <a:solidFill>
                  <a:srgbClr val="520D5D"/>
                </a:solidFill>
                <a:effectLst/>
                <a:uLnTx/>
                <a:uFillTx/>
                <a:latin typeface="Arial Nova"/>
                <a:ea typeface="+mj-ea"/>
                <a:cs typeface="+mj-cs"/>
                <a:hlinkClick r:id="rId3"/>
              </a:rPr>
              <a:t>cipd.co.uk/</a:t>
            </a:r>
            <a:r>
              <a:rPr kumimoji="0" lang="en-GB" sz="3375" b="1" i="0" u="none" strike="noStrike" kern="1200" cap="none" spc="0" normalizeH="0" baseline="0" noProof="0" err="1">
                <a:ln>
                  <a:noFill/>
                </a:ln>
                <a:solidFill>
                  <a:srgbClr val="520D5D"/>
                </a:solidFill>
                <a:effectLst/>
                <a:uLnTx/>
                <a:uFillTx/>
                <a:latin typeface="Arial Nova"/>
                <a:ea typeface="+mj-ea"/>
                <a:cs typeface="+mj-cs"/>
                <a:hlinkClick r:id="rId3"/>
              </a:rPr>
              <a:t>memberbenefits</a:t>
            </a:r>
            <a:endParaRPr kumimoji="0" lang="en-GB" sz="3375" b="1" i="0" u="none" strike="noStrike" kern="1200" cap="none" spc="0" normalizeH="0" baseline="0" noProof="0">
              <a:ln>
                <a:noFill/>
              </a:ln>
              <a:solidFill>
                <a:srgbClr val="520D5D"/>
              </a:solidFill>
              <a:effectLst/>
              <a:uLnTx/>
              <a:uFillTx/>
              <a:latin typeface="Arial Nova" panose="020B0504020202020204" pitchFamily="34" charset="0"/>
              <a:ea typeface="+mj-ea"/>
              <a:cs typeface="+mj-cs"/>
            </a:endParaRPr>
          </a:p>
        </p:txBody>
      </p:sp>
      <p:grpSp>
        <p:nvGrpSpPr>
          <p:cNvPr id="4" name="Group 3">
            <a:extLst>
              <a:ext uri="{FF2B5EF4-FFF2-40B4-BE49-F238E27FC236}">
                <a16:creationId xmlns:a16="http://schemas.microsoft.com/office/drawing/2014/main" id="{2B51775E-7C0B-4889-9EF4-E919A3AD2174}"/>
              </a:ext>
            </a:extLst>
          </p:cNvPr>
          <p:cNvGrpSpPr/>
          <p:nvPr/>
        </p:nvGrpSpPr>
        <p:grpSpPr>
          <a:xfrm>
            <a:off x="2375452" y="2918987"/>
            <a:ext cx="1377938" cy="511215"/>
            <a:chOff x="615965" y="1267406"/>
            <a:chExt cx="1837250" cy="681620"/>
          </a:xfrm>
        </p:grpSpPr>
        <p:sp>
          <p:nvSpPr>
            <p:cNvPr id="32" name="Rectangle 31">
              <a:extLst>
                <a:ext uri="{FF2B5EF4-FFF2-40B4-BE49-F238E27FC236}">
                  <a16:creationId xmlns:a16="http://schemas.microsoft.com/office/drawing/2014/main" id="{9FAA72E3-5D39-410D-B9AD-C5442E1DF5DD}"/>
                </a:ext>
              </a:extLst>
            </p:cNvPr>
            <p:cNvSpPr/>
            <p:nvPr/>
          </p:nvSpPr>
          <p:spPr>
            <a:xfrm>
              <a:off x="615965"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7688E661-E516-4BB3-AC74-3255E13102C9}"/>
                </a:ext>
              </a:extLst>
            </p:cNvPr>
            <p:cNvSpPr txBox="1"/>
            <p:nvPr/>
          </p:nvSpPr>
          <p:spPr>
            <a:xfrm>
              <a:off x="615965"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Covid-19 resources</a:t>
              </a:r>
            </a:p>
          </p:txBody>
        </p:sp>
      </p:grpSp>
      <p:grpSp>
        <p:nvGrpSpPr>
          <p:cNvPr id="5" name="Group 4">
            <a:extLst>
              <a:ext uri="{FF2B5EF4-FFF2-40B4-BE49-F238E27FC236}">
                <a16:creationId xmlns:a16="http://schemas.microsoft.com/office/drawing/2014/main" id="{FE6519A6-27EF-4D72-BCF0-A2EF74EA5FF1}"/>
              </a:ext>
            </a:extLst>
          </p:cNvPr>
          <p:cNvGrpSpPr/>
          <p:nvPr/>
        </p:nvGrpSpPr>
        <p:grpSpPr>
          <a:xfrm>
            <a:off x="3891241" y="2918987"/>
            <a:ext cx="1377938" cy="511215"/>
            <a:chOff x="2637018" y="1267406"/>
            <a:chExt cx="1837250" cy="681620"/>
          </a:xfrm>
        </p:grpSpPr>
        <p:sp>
          <p:nvSpPr>
            <p:cNvPr id="30" name="Rectangle 29">
              <a:extLst>
                <a:ext uri="{FF2B5EF4-FFF2-40B4-BE49-F238E27FC236}">
                  <a16:creationId xmlns:a16="http://schemas.microsoft.com/office/drawing/2014/main" id="{C035DD5B-1B30-41A2-880E-F996591633A8}"/>
                </a:ext>
              </a:extLst>
            </p:cNvPr>
            <p:cNvSpPr/>
            <p:nvPr/>
          </p:nvSpPr>
          <p:spPr>
            <a:xfrm>
              <a:off x="2637018"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5C58E302-62D8-4752-8440-7E762EA05B71}"/>
                </a:ext>
              </a:extLst>
            </p:cNvPr>
            <p:cNvSpPr txBox="1"/>
            <p:nvPr/>
          </p:nvSpPr>
          <p:spPr>
            <a:xfrm>
              <a:off x="2637018"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NEW Well-being helpline</a:t>
              </a:r>
            </a:p>
          </p:txBody>
        </p:sp>
      </p:grpSp>
      <p:grpSp>
        <p:nvGrpSpPr>
          <p:cNvPr id="6" name="Group 5">
            <a:extLst>
              <a:ext uri="{FF2B5EF4-FFF2-40B4-BE49-F238E27FC236}">
                <a16:creationId xmlns:a16="http://schemas.microsoft.com/office/drawing/2014/main" id="{06823D37-E3E5-4517-8050-D68EB36EC4FB}"/>
              </a:ext>
            </a:extLst>
          </p:cNvPr>
          <p:cNvGrpSpPr/>
          <p:nvPr/>
        </p:nvGrpSpPr>
        <p:grpSpPr>
          <a:xfrm>
            <a:off x="5407031" y="2918987"/>
            <a:ext cx="1377938" cy="511215"/>
            <a:chOff x="4658071" y="1267406"/>
            <a:chExt cx="1837250" cy="681620"/>
          </a:xfrm>
        </p:grpSpPr>
        <p:sp>
          <p:nvSpPr>
            <p:cNvPr id="28" name="Rectangle 27">
              <a:extLst>
                <a:ext uri="{FF2B5EF4-FFF2-40B4-BE49-F238E27FC236}">
                  <a16:creationId xmlns:a16="http://schemas.microsoft.com/office/drawing/2014/main" id="{32875D9C-7279-4843-9544-C5190ED55FBA}"/>
                </a:ext>
              </a:extLst>
            </p:cNvPr>
            <p:cNvSpPr/>
            <p:nvPr/>
          </p:nvSpPr>
          <p:spPr>
            <a:xfrm>
              <a:off x="4658071"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5873042F-9A8C-4624-9484-53006D2A101D}"/>
                </a:ext>
              </a:extLst>
            </p:cNvPr>
            <p:cNvSpPr txBox="1"/>
            <p:nvPr/>
          </p:nvSpPr>
          <p:spPr>
            <a:xfrm>
              <a:off x="4658071"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Employment Law helpline</a:t>
              </a:r>
            </a:p>
          </p:txBody>
        </p:sp>
      </p:grpSp>
      <p:grpSp>
        <p:nvGrpSpPr>
          <p:cNvPr id="7" name="Group 6">
            <a:extLst>
              <a:ext uri="{FF2B5EF4-FFF2-40B4-BE49-F238E27FC236}">
                <a16:creationId xmlns:a16="http://schemas.microsoft.com/office/drawing/2014/main" id="{6C47AA5E-BD2D-4EF2-BE3C-680EBEA50481}"/>
              </a:ext>
            </a:extLst>
          </p:cNvPr>
          <p:cNvGrpSpPr/>
          <p:nvPr/>
        </p:nvGrpSpPr>
        <p:grpSpPr>
          <a:xfrm>
            <a:off x="6922821" y="2918987"/>
            <a:ext cx="1377938" cy="511215"/>
            <a:chOff x="6679124" y="1267406"/>
            <a:chExt cx="1837250" cy="681620"/>
          </a:xfrm>
        </p:grpSpPr>
        <p:sp>
          <p:nvSpPr>
            <p:cNvPr id="26" name="Rectangle 25">
              <a:extLst>
                <a:ext uri="{FF2B5EF4-FFF2-40B4-BE49-F238E27FC236}">
                  <a16:creationId xmlns:a16="http://schemas.microsoft.com/office/drawing/2014/main" id="{13F6C838-0D35-4774-AAB0-7321BB13451E}"/>
                </a:ext>
              </a:extLst>
            </p:cNvPr>
            <p:cNvSpPr/>
            <p:nvPr/>
          </p:nvSpPr>
          <p:spPr>
            <a:xfrm>
              <a:off x="6679124"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E044B888-F473-4EE2-9D64-591B0BFC8F7F}"/>
                </a:ext>
              </a:extLst>
            </p:cNvPr>
            <p:cNvSpPr txBox="1"/>
            <p:nvPr/>
          </p:nvSpPr>
          <p:spPr>
            <a:xfrm>
              <a:off x="6679124"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Communities and branches</a:t>
              </a:r>
              <a:endParaRPr kumimoji="0" lang="en-GB" sz="1350" b="1" i="1" u="none" strike="noStrike" kern="1200" cap="none" spc="0" normalizeH="0" baseline="0" noProof="0">
                <a:ln>
                  <a:noFill/>
                </a:ln>
                <a:solidFill>
                  <a:srgbClr val="520D5D"/>
                </a:solidFill>
                <a:effectLst/>
                <a:uLnTx/>
                <a:uFillTx/>
                <a:latin typeface="Arial Nova" panose="020B0504020202020204" pitchFamily="34" charset="0"/>
                <a:ea typeface="+mn-ea"/>
                <a:cs typeface="+mn-cs"/>
              </a:endParaRPr>
            </a:p>
          </p:txBody>
        </p:sp>
      </p:grpSp>
      <p:grpSp>
        <p:nvGrpSpPr>
          <p:cNvPr id="8" name="Group 7">
            <a:extLst>
              <a:ext uri="{FF2B5EF4-FFF2-40B4-BE49-F238E27FC236}">
                <a16:creationId xmlns:a16="http://schemas.microsoft.com/office/drawing/2014/main" id="{888B80C7-2AB8-42C9-8940-34932770E06D}"/>
              </a:ext>
            </a:extLst>
          </p:cNvPr>
          <p:cNvGrpSpPr/>
          <p:nvPr/>
        </p:nvGrpSpPr>
        <p:grpSpPr>
          <a:xfrm>
            <a:off x="8438611" y="2918987"/>
            <a:ext cx="1377938" cy="511215"/>
            <a:chOff x="8700177" y="1267406"/>
            <a:chExt cx="1837250" cy="681620"/>
          </a:xfrm>
        </p:grpSpPr>
        <p:sp>
          <p:nvSpPr>
            <p:cNvPr id="24" name="Rectangle 23">
              <a:extLst>
                <a:ext uri="{FF2B5EF4-FFF2-40B4-BE49-F238E27FC236}">
                  <a16:creationId xmlns:a16="http://schemas.microsoft.com/office/drawing/2014/main" id="{AAEEEB98-EFB1-4556-9CC4-1045D3E7B75A}"/>
                </a:ext>
              </a:extLst>
            </p:cNvPr>
            <p:cNvSpPr/>
            <p:nvPr/>
          </p:nvSpPr>
          <p:spPr>
            <a:xfrm>
              <a:off x="8700177"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F82CBC3E-6318-4A84-9C72-3DD2D5F5BE0B}"/>
                </a:ext>
              </a:extLst>
            </p:cNvPr>
            <p:cNvSpPr txBox="1"/>
            <p:nvPr/>
          </p:nvSpPr>
          <p:spPr>
            <a:xfrm>
              <a:off x="8700177"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1" u="none" strike="noStrike" kern="1200" cap="none" spc="0" normalizeH="0" baseline="0" noProof="0">
                  <a:ln>
                    <a:noFill/>
                  </a:ln>
                  <a:solidFill>
                    <a:srgbClr val="520D5D"/>
                  </a:solidFill>
                  <a:effectLst/>
                  <a:uLnTx/>
                  <a:uFillTx/>
                  <a:latin typeface="Arial Nova" panose="020B0504020202020204" pitchFamily="34" charset="0"/>
                  <a:ea typeface="+mn-ea"/>
                  <a:cs typeface="+mn-cs"/>
                </a:rPr>
                <a:t>People Management</a:t>
              </a:r>
              <a:endPar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endParaRPr>
            </a:p>
          </p:txBody>
        </p:sp>
      </p:grpSp>
      <p:grpSp>
        <p:nvGrpSpPr>
          <p:cNvPr id="9" name="Group 8">
            <a:extLst>
              <a:ext uri="{FF2B5EF4-FFF2-40B4-BE49-F238E27FC236}">
                <a16:creationId xmlns:a16="http://schemas.microsoft.com/office/drawing/2014/main" id="{553F2872-2542-4760-A458-9488CCE88060}"/>
              </a:ext>
            </a:extLst>
          </p:cNvPr>
          <p:cNvGrpSpPr/>
          <p:nvPr/>
        </p:nvGrpSpPr>
        <p:grpSpPr>
          <a:xfrm>
            <a:off x="2375452" y="4517395"/>
            <a:ext cx="1377938" cy="511215"/>
            <a:chOff x="615965" y="3398617"/>
            <a:chExt cx="1837250" cy="681620"/>
          </a:xfrm>
        </p:grpSpPr>
        <p:sp>
          <p:nvSpPr>
            <p:cNvPr id="22" name="Rectangle 21">
              <a:extLst>
                <a:ext uri="{FF2B5EF4-FFF2-40B4-BE49-F238E27FC236}">
                  <a16:creationId xmlns:a16="http://schemas.microsoft.com/office/drawing/2014/main" id="{63BBA4FD-16AA-45B0-AD53-4BE5016F0BD7}"/>
                </a:ext>
              </a:extLst>
            </p:cNvPr>
            <p:cNvSpPr/>
            <p:nvPr/>
          </p:nvSpPr>
          <p:spPr>
            <a:xfrm>
              <a:off x="615965"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DFB70C30-127A-4927-894F-B28CF27123BD}"/>
                </a:ext>
              </a:extLst>
            </p:cNvPr>
            <p:cNvSpPr txBox="1"/>
            <p:nvPr/>
          </p:nvSpPr>
          <p:spPr>
            <a:xfrm>
              <a:off x="615965"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Knowledge and content</a:t>
              </a:r>
            </a:p>
          </p:txBody>
        </p:sp>
      </p:grpSp>
      <p:grpSp>
        <p:nvGrpSpPr>
          <p:cNvPr id="10" name="Group 9">
            <a:extLst>
              <a:ext uri="{FF2B5EF4-FFF2-40B4-BE49-F238E27FC236}">
                <a16:creationId xmlns:a16="http://schemas.microsoft.com/office/drawing/2014/main" id="{02A6FD11-C42E-489E-892D-8DB5EBF7537C}"/>
              </a:ext>
            </a:extLst>
          </p:cNvPr>
          <p:cNvGrpSpPr/>
          <p:nvPr/>
        </p:nvGrpSpPr>
        <p:grpSpPr>
          <a:xfrm>
            <a:off x="3891241" y="4517395"/>
            <a:ext cx="1377938" cy="511215"/>
            <a:chOff x="2637018" y="3398617"/>
            <a:chExt cx="1837250" cy="681620"/>
          </a:xfrm>
        </p:grpSpPr>
        <p:sp>
          <p:nvSpPr>
            <p:cNvPr id="20" name="Rectangle 19">
              <a:extLst>
                <a:ext uri="{FF2B5EF4-FFF2-40B4-BE49-F238E27FC236}">
                  <a16:creationId xmlns:a16="http://schemas.microsoft.com/office/drawing/2014/main" id="{3744AE7F-C6A6-43DC-8617-61579F2487F8}"/>
                </a:ext>
              </a:extLst>
            </p:cNvPr>
            <p:cNvSpPr/>
            <p:nvPr/>
          </p:nvSpPr>
          <p:spPr>
            <a:xfrm>
              <a:off x="2637018"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9176DE6F-1C9C-426B-9528-AF9D2FFD485C}"/>
                </a:ext>
              </a:extLst>
            </p:cNvPr>
            <p:cNvSpPr txBox="1"/>
            <p:nvPr/>
          </p:nvSpPr>
          <p:spPr>
            <a:xfrm>
              <a:off x="2637018"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Free learning</a:t>
              </a:r>
            </a:p>
          </p:txBody>
        </p:sp>
      </p:grpSp>
      <p:grpSp>
        <p:nvGrpSpPr>
          <p:cNvPr id="11" name="Group 10">
            <a:extLst>
              <a:ext uri="{FF2B5EF4-FFF2-40B4-BE49-F238E27FC236}">
                <a16:creationId xmlns:a16="http://schemas.microsoft.com/office/drawing/2014/main" id="{CF8D4B8F-B46E-4DDB-A343-4BE27D46393D}"/>
              </a:ext>
            </a:extLst>
          </p:cNvPr>
          <p:cNvGrpSpPr/>
          <p:nvPr/>
        </p:nvGrpSpPr>
        <p:grpSpPr>
          <a:xfrm>
            <a:off x="5407031" y="4517395"/>
            <a:ext cx="1377938" cy="511215"/>
            <a:chOff x="4658071" y="3398617"/>
            <a:chExt cx="1837250" cy="681620"/>
          </a:xfrm>
        </p:grpSpPr>
        <p:sp>
          <p:nvSpPr>
            <p:cNvPr id="18" name="Rectangle 17">
              <a:extLst>
                <a:ext uri="{FF2B5EF4-FFF2-40B4-BE49-F238E27FC236}">
                  <a16:creationId xmlns:a16="http://schemas.microsoft.com/office/drawing/2014/main" id="{977E201E-BC4F-4BEA-8817-CB9A3C25B622}"/>
                </a:ext>
              </a:extLst>
            </p:cNvPr>
            <p:cNvSpPr/>
            <p:nvPr/>
          </p:nvSpPr>
          <p:spPr>
            <a:xfrm>
              <a:off x="4658071"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AEFDA004-E690-4614-BB29-382E73BFA0FC}"/>
                </a:ext>
              </a:extLst>
            </p:cNvPr>
            <p:cNvSpPr txBox="1"/>
            <p:nvPr/>
          </p:nvSpPr>
          <p:spPr>
            <a:xfrm>
              <a:off x="4658071"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Careers support</a:t>
              </a:r>
            </a:p>
          </p:txBody>
        </p:sp>
      </p:grpSp>
      <p:grpSp>
        <p:nvGrpSpPr>
          <p:cNvPr id="12" name="Group 11">
            <a:extLst>
              <a:ext uri="{FF2B5EF4-FFF2-40B4-BE49-F238E27FC236}">
                <a16:creationId xmlns:a16="http://schemas.microsoft.com/office/drawing/2014/main" id="{3E81F58C-4621-43AB-938D-AD494A2D5776}"/>
              </a:ext>
            </a:extLst>
          </p:cNvPr>
          <p:cNvGrpSpPr/>
          <p:nvPr/>
        </p:nvGrpSpPr>
        <p:grpSpPr>
          <a:xfrm>
            <a:off x="6922821" y="4517395"/>
            <a:ext cx="1377938" cy="511215"/>
            <a:chOff x="6679124" y="3398617"/>
            <a:chExt cx="1837250" cy="681620"/>
          </a:xfrm>
        </p:grpSpPr>
        <p:sp>
          <p:nvSpPr>
            <p:cNvPr id="16" name="Rectangle 15">
              <a:extLst>
                <a:ext uri="{FF2B5EF4-FFF2-40B4-BE49-F238E27FC236}">
                  <a16:creationId xmlns:a16="http://schemas.microsoft.com/office/drawing/2014/main" id="{C230C86B-B9D2-402A-8E3D-702DFAD96D23}"/>
                </a:ext>
              </a:extLst>
            </p:cNvPr>
            <p:cNvSpPr/>
            <p:nvPr/>
          </p:nvSpPr>
          <p:spPr>
            <a:xfrm>
              <a:off x="6679124"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8016080C-7697-49D0-93E8-E4626950A23B}"/>
                </a:ext>
              </a:extLst>
            </p:cNvPr>
            <p:cNvSpPr txBox="1"/>
            <p:nvPr/>
          </p:nvSpPr>
          <p:spPr>
            <a:xfrm>
              <a:off x="6679124"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Professional creditability</a:t>
              </a:r>
            </a:p>
          </p:txBody>
        </p:sp>
      </p:grpSp>
      <p:grpSp>
        <p:nvGrpSpPr>
          <p:cNvPr id="13" name="Group 12">
            <a:extLst>
              <a:ext uri="{FF2B5EF4-FFF2-40B4-BE49-F238E27FC236}">
                <a16:creationId xmlns:a16="http://schemas.microsoft.com/office/drawing/2014/main" id="{CAACD282-62CE-4899-9F70-01DE46C86736}"/>
              </a:ext>
            </a:extLst>
          </p:cNvPr>
          <p:cNvGrpSpPr/>
          <p:nvPr/>
        </p:nvGrpSpPr>
        <p:grpSpPr>
          <a:xfrm>
            <a:off x="8438611" y="4517395"/>
            <a:ext cx="1377938" cy="511215"/>
            <a:chOff x="8700177" y="3398617"/>
            <a:chExt cx="1837250" cy="681620"/>
          </a:xfrm>
        </p:grpSpPr>
        <p:sp>
          <p:nvSpPr>
            <p:cNvPr id="14" name="Rectangle 13">
              <a:extLst>
                <a:ext uri="{FF2B5EF4-FFF2-40B4-BE49-F238E27FC236}">
                  <a16:creationId xmlns:a16="http://schemas.microsoft.com/office/drawing/2014/main" id="{BC9432A8-8238-421B-B8D8-3C7F51FE9053}"/>
                </a:ext>
              </a:extLst>
            </p:cNvPr>
            <p:cNvSpPr/>
            <p:nvPr/>
          </p:nvSpPr>
          <p:spPr>
            <a:xfrm>
              <a:off x="8700177"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9EC57300-E5EE-46E8-8C90-569869EB8F80}"/>
                </a:ext>
              </a:extLst>
            </p:cNvPr>
            <p:cNvSpPr txBox="1"/>
            <p:nvPr/>
          </p:nvSpPr>
          <p:spPr>
            <a:xfrm>
              <a:off x="8700177"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Financial support</a:t>
              </a:r>
            </a:p>
          </p:txBody>
        </p:sp>
      </p:grpSp>
      <p:pic>
        <p:nvPicPr>
          <p:cNvPr id="35" name="Picture 34" descr="A picture containing drawing&#10;&#10;Description automatically generated">
            <a:extLst>
              <a:ext uri="{FF2B5EF4-FFF2-40B4-BE49-F238E27FC236}">
                <a16:creationId xmlns:a16="http://schemas.microsoft.com/office/drawing/2014/main" id="{F7E00895-5E5F-4C57-A7B9-68508E83E3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4921" y="3540034"/>
            <a:ext cx="999000" cy="999000"/>
          </a:xfrm>
          <a:prstGeom prst="rect">
            <a:avLst/>
          </a:prstGeom>
        </p:spPr>
      </p:pic>
      <p:pic>
        <p:nvPicPr>
          <p:cNvPr id="37" name="Picture 36" descr="A picture containing object, clock, drawing&#10;&#10;Description automatically generated">
            <a:extLst>
              <a:ext uri="{FF2B5EF4-FFF2-40B4-BE49-F238E27FC236}">
                <a16:creationId xmlns:a16="http://schemas.microsoft.com/office/drawing/2014/main" id="{52763520-9EFC-4113-9F41-98B8C38CCE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6500" y="1919986"/>
            <a:ext cx="999000" cy="999000"/>
          </a:xfrm>
          <a:prstGeom prst="rect">
            <a:avLst/>
          </a:prstGeom>
        </p:spPr>
      </p:pic>
      <p:pic>
        <p:nvPicPr>
          <p:cNvPr id="39" name="Picture 38" descr="A picture containing drawing, room&#10;&#10;Description automatically generated">
            <a:extLst>
              <a:ext uri="{FF2B5EF4-FFF2-40B4-BE49-F238E27FC236}">
                <a16:creationId xmlns:a16="http://schemas.microsoft.com/office/drawing/2014/main" id="{F28DA577-8CFC-4040-98A2-5DF3AB6948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28080" y="1940804"/>
            <a:ext cx="999000" cy="999000"/>
          </a:xfrm>
          <a:prstGeom prst="rect">
            <a:avLst/>
          </a:prstGeom>
        </p:spPr>
      </p:pic>
      <p:pic>
        <p:nvPicPr>
          <p:cNvPr id="41" name="Picture 40" descr="A picture containing ball, room, drawing&#10;&#10;Description automatically generated">
            <a:extLst>
              <a:ext uri="{FF2B5EF4-FFF2-40B4-BE49-F238E27FC236}">
                <a16:creationId xmlns:a16="http://schemas.microsoft.com/office/drawing/2014/main" id="{7BAE2E51-91D3-42F6-A1CD-B1F11B194D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12290" y="1940804"/>
            <a:ext cx="999000" cy="999000"/>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F9F1B716-6BB5-49EA-8ADE-8B9B5C3ED3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12290" y="3540034"/>
            <a:ext cx="999000" cy="999000"/>
          </a:xfrm>
          <a:prstGeom prst="rect">
            <a:avLst/>
          </a:prstGeom>
        </p:spPr>
      </p:pic>
      <p:pic>
        <p:nvPicPr>
          <p:cNvPr id="45" name="Picture 44" descr="A picture containing drawing, room&#10;&#10;Description automatically generated">
            <a:extLst>
              <a:ext uri="{FF2B5EF4-FFF2-40B4-BE49-F238E27FC236}">
                <a16:creationId xmlns:a16="http://schemas.microsoft.com/office/drawing/2014/main" id="{79139B10-E643-49AA-9454-FA338F6CB2A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96500" y="3518394"/>
            <a:ext cx="999000" cy="999000"/>
          </a:xfrm>
          <a:prstGeom prst="rect">
            <a:avLst/>
          </a:prstGeom>
        </p:spPr>
      </p:pic>
      <p:pic>
        <p:nvPicPr>
          <p:cNvPr id="36" name="Picture 35" descr="A picture containing monitor, sitting, screen, table&#10;&#10;Description automatically generated">
            <a:extLst>
              <a:ext uri="{FF2B5EF4-FFF2-40B4-BE49-F238E27FC236}">
                <a16:creationId xmlns:a16="http://schemas.microsoft.com/office/drawing/2014/main" id="{AF62ACB2-E73D-4968-9F91-CCEA1E95768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541032" y="1919986"/>
            <a:ext cx="1046778" cy="1046778"/>
          </a:xfrm>
          <a:prstGeom prst="rect">
            <a:avLst/>
          </a:prstGeom>
        </p:spPr>
      </p:pic>
      <p:pic>
        <p:nvPicPr>
          <p:cNvPr id="40" name="Picture 39" descr="A picture containing game&#10;&#10;Description automatically generated">
            <a:extLst>
              <a:ext uri="{FF2B5EF4-FFF2-40B4-BE49-F238E27FC236}">
                <a16:creationId xmlns:a16="http://schemas.microsoft.com/office/drawing/2014/main" id="{6DEE1DAE-675E-4A72-B11F-2DA7E96C184E}"/>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628080" y="3534594"/>
            <a:ext cx="1009880" cy="1009880"/>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65929A07-5948-4B65-9CDE-43F8F309698F}"/>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079358" y="1924470"/>
            <a:ext cx="1000353" cy="1009880"/>
          </a:xfrm>
          <a:prstGeom prst="rect">
            <a:avLst/>
          </a:prstGeom>
        </p:spPr>
      </p:pic>
      <p:pic>
        <p:nvPicPr>
          <p:cNvPr id="48" name="Picture 47" descr="A close up of a sign&#10;&#10;Description automatically generated">
            <a:extLst>
              <a:ext uri="{FF2B5EF4-FFF2-40B4-BE49-F238E27FC236}">
                <a16:creationId xmlns:a16="http://schemas.microsoft.com/office/drawing/2014/main" id="{10A0DD2B-284C-4D47-A9B0-468528D9105C}"/>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025144" y="3535722"/>
            <a:ext cx="1049126" cy="1039229"/>
          </a:xfrm>
          <a:prstGeom prst="rect">
            <a:avLst/>
          </a:prstGeom>
        </p:spPr>
      </p:pic>
      <p:sp>
        <p:nvSpPr>
          <p:cNvPr id="34" name="Rectangle 33">
            <a:extLst>
              <a:ext uri="{FF2B5EF4-FFF2-40B4-BE49-F238E27FC236}">
                <a16:creationId xmlns:a16="http://schemas.microsoft.com/office/drawing/2014/main" id="{5ADF0D9E-4A04-D7BA-5D32-E35A104282B4}"/>
              </a:ext>
            </a:extLst>
          </p:cNvPr>
          <p:cNvSpPr/>
          <p:nvPr/>
        </p:nvSpPr>
        <p:spPr>
          <a:xfrm>
            <a:off x="637953" y="6294474"/>
            <a:ext cx="2583712" cy="489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94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Wellbeing Resources</a:t>
            </a:r>
          </a:p>
        </p:txBody>
      </p:sp>
      <p:sp>
        <p:nvSpPr>
          <p:cNvPr id="4" name="Content Placeholder 3"/>
          <p:cNvSpPr>
            <a:spLocks noGrp="1"/>
          </p:cNvSpPr>
          <p:nvPr>
            <p:ph idx="1"/>
          </p:nvPr>
        </p:nvSpPr>
        <p:spPr>
          <a:xfrm>
            <a:off x="1827382" y="2879755"/>
            <a:ext cx="5121637" cy="3674010"/>
          </a:xfrm>
        </p:spPr>
        <p:txBody>
          <a:bodyPr>
            <a:normAutofit lnSpcReduction="10000"/>
          </a:bodyPr>
          <a:lstStyle/>
          <a:p>
            <a:r>
              <a:rPr lang="en-GB" dirty="0"/>
              <a:t>The resource provides:</a:t>
            </a:r>
          </a:p>
          <a:p>
            <a:pPr lvl="1"/>
            <a:r>
              <a:rPr lang="en-GB" dirty="0"/>
              <a:t>Legal information </a:t>
            </a:r>
          </a:p>
          <a:p>
            <a:pPr lvl="1"/>
            <a:r>
              <a:rPr lang="en-GB" dirty="0"/>
              <a:t>Debt and financial information</a:t>
            </a:r>
          </a:p>
          <a:p>
            <a:pPr lvl="1"/>
            <a:r>
              <a:rPr lang="en-GB" dirty="0"/>
              <a:t>Manager consultancy and support</a:t>
            </a:r>
          </a:p>
          <a:p>
            <a:pPr lvl="1"/>
            <a:r>
              <a:rPr lang="en-GB" dirty="0"/>
              <a:t>Information on work and home issues</a:t>
            </a:r>
          </a:p>
          <a:p>
            <a:pPr lvl="1"/>
            <a:r>
              <a:rPr lang="en-GB" dirty="0"/>
              <a:t>Factsheets, advice, information and self-help tools</a:t>
            </a:r>
          </a:p>
          <a:p>
            <a:pPr lvl="1"/>
            <a:r>
              <a:rPr lang="en-GB" dirty="0"/>
              <a:t>Links to specialist support organisations</a:t>
            </a:r>
          </a:p>
          <a:p>
            <a:pPr lvl="1"/>
            <a:r>
              <a:rPr lang="en-GB" dirty="0"/>
              <a:t>A resources area with; programmes, videos, webinars, medical information and mini health checks.</a:t>
            </a:r>
          </a:p>
        </p:txBody>
      </p:sp>
      <p:pic>
        <p:nvPicPr>
          <p:cNvPr id="5" name="Picture 4">
            <a:extLst>
              <a:ext uri="{FF2B5EF4-FFF2-40B4-BE49-F238E27FC236}">
                <a16:creationId xmlns:a16="http://schemas.microsoft.com/office/drawing/2014/main" id="{9E900F84-ECC3-4554-8896-ABA8235716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7653" y="166122"/>
            <a:ext cx="1046921" cy="1007167"/>
          </a:xfrm>
          <a:prstGeom prst="rect">
            <a:avLst/>
          </a:prstGeom>
        </p:spPr>
      </p:pic>
      <p:sp>
        <p:nvSpPr>
          <p:cNvPr id="8" name="Content Placeholder 3">
            <a:extLst>
              <a:ext uri="{FF2B5EF4-FFF2-40B4-BE49-F238E27FC236}">
                <a16:creationId xmlns:a16="http://schemas.microsoft.com/office/drawing/2014/main" id="{CA98981F-52C7-4437-BF3F-A352393137D0}"/>
              </a:ext>
            </a:extLst>
          </p:cNvPr>
          <p:cNvSpPr txBox="1">
            <a:spLocks/>
          </p:cNvSpPr>
          <p:nvPr/>
        </p:nvSpPr>
        <p:spPr>
          <a:xfrm>
            <a:off x="1292742" y="1215770"/>
            <a:ext cx="7778371" cy="1786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baseline="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DA1D52"/>
              </a:buClr>
              <a:buSzTx/>
              <a:buFont typeface="Arial" panose="020B0604020202020204" pitchFamily="34" charset="0"/>
              <a:buChar char="•"/>
              <a:tabLst/>
              <a:defRPr/>
            </a:pPr>
            <a:r>
              <a:rPr kumimoji="0" lang="en-GB" sz="25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We’ve partnered with </a:t>
            </a:r>
            <a:r>
              <a:rPr kumimoji="0" lang="en-GB" sz="2500" b="1"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Health Assured </a:t>
            </a:r>
            <a:r>
              <a:rPr kumimoji="0" lang="en-GB" sz="25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to support members mental health and wellbeing</a:t>
            </a:r>
          </a:p>
          <a:p>
            <a:pPr marL="228600" marR="0" lvl="0" indent="-228600" algn="l" defTabSz="914400" rtl="0" eaLnBrk="1" fontAlgn="auto" latinLnBrk="0" hangingPunct="1">
              <a:lnSpc>
                <a:spcPct val="90000"/>
              </a:lnSpc>
              <a:spcBef>
                <a:spcPts val="1000"/>
              </a:spcBef>
              <a:spcAft>
                <a:spcPts val="0"/>
              </a:spcAft>
              <a:buClr>
                <a:srgbClr val="DA1D52"/>
              </a:buClr>
              <a:buSzTx/>
              <a:buFont typeface="Arial" panose="020B0604020202020204" pitchFamily="34" charset="0"/>
              <a:buChar char="•"/>
              <a:tabLst/>
              <a:defRPr/>
            </a:pPr>
            <a:r>
              <a:rPr kumimoji="0" lang="en-GB" sz="25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Unlimited free 24/7 confidential telephone helpline, online portal &amp; Health e-Hub app</a:t>
            </a:r>
          </a:p>
        </p:txBody>
      </p:sp>
      <p:pic>
        <p:nvPicPr>
          <p:cNvPr id="9" name="Picture 8">
            <a:hlinkClick r:id="rId4"/>
            <a:extLst>
              <a:ext uri="{FF2B5EF4-FFF2-40B4-BE49-F238E27FC236}">
                <a16:creationId xmlns:a16="http://schemas.microsoft.com/office/drawing/2014/main" id="{12D20578-7859-453B-813E-3674618F4FE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83659" y="2861813"/>
            <a:ext cx="3174908" cy="3569139"/>
          </a:xfrm>
          <a:prstGeom prst="rect">
            <a:avLst/>
          </a:prstGeom>
        </p:spPr>
      </p:pic>
      <p:sp>
        <p:nvSpPr>
          <p:cNvPr id="3" name="Rectangle 2">
            <a:extLst>
              <a:ext uri="{FF2B5EF4-FFF2-40B4-BE49-F238E27FC236}">
                <a16:creationId xmlns:a16="http://schemas.microsoft.com/office/drawing/2014/main" id="{AC8E158A-C276-AD58-22C3-6832EAC2A927}"/>
              </a:ext>
            </a:extLst>
          </p:cNvPr>
          <p:cNvSpPr/>
          <p:nvPr/>
        </p:nvSpPr>
        <p:spPr>
          <a:xfrm>
            <a:off x="637953" y="6294474"/>
            <a:ext cx="2583712" cy="489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56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Welcome</a:t>
            </a:r>
            <a:br>
              <a:rPr lang="en-GB" dirty="0"/>
            </a:br>
            <a:endParaRPr lang="en-GB" dirty="0"/>
          </a:p>
        </p:txBody>
      </p:sp>
      <p:sp>
        <p:nvSpPr>
          <p:cNvPr id="7" name="Text Placeholder 6"/>
          <p:cNvSpPr>
            <a:spLocks noGrp="1"/>
          </p:cNvSpPr>
          <p:nvPr>
            <p:ph type="body" idx="1"/>
          </p:nvPr>
        </p:nvSpPr>
        <p:spPr/>
        <p:txBody>
          <a:bodyPr>
            <a:normAutofit/>
          </a:bodyPr>
          <a:lstStyle/>
          <a:p>
            <a:r>
              <a:rPr lang="en-US" sz="2400" b="1" dirty="0"/>
              <a:t>Katie Jacobs</a:t>
            </a:r>
            <a:r>
              <a:rPr lang="en-US" sz="2400" dirty="0"/>
              <a:t> </a:t>
            </a:r>
          </a:p>
          <a:p>
            <a:r>
              <a:rPr lang="en-US" sz="2400" dirty="0"/>
              <a:t>Senior Stakeholder Lead, CIPD</a:t>
            </a:r>
            <a:endParaRPr lang="en-GB" sz="2400" dirty="0"/>
          </a:p>
        </p:txBody>
      </p:sp>
    </p:spTree>
    <p:extLst>
      <p:ext uri="{BB962C8B-B14F-4D97-AF65-F5344CB8AC3E}">
        <p14:creationId xmlns:p14="http://schemas.microsoft.com/office/powerpoint/2010/main" val="300483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3572" y="1611028"/>
            <a:ext cx="2723525" cy="2124293"/>
          </a:xfrm>
          <a:prstGeom prst="rect">
            <a:avLst/>
          </a:prstGeom>
          <a:gradFill>
            <a:gsLst>
              <a:gs pos="0">
                <a:srgbClr val="520D5D"/>
              </a:gs>
              <a:gs pos="100000">
                <a:srgbClr val="DA1D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Arial" panose="020B0604020202020204" pitchFamily="34" charset="0"/>
                <a:cs typeface="Arial" panose="020B0604020202020204" pitchFamily="34" charset="0"/>
              </a:rPr>
              <a:t>Melanie Simms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Professor of Work and Employment,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Glasgow University</a:t>
            </a:r>
          </a:p>
        </p:txBody>
      </p:sp>
      <p:sp>
        <p:nvSpPr>
          <p:cNvPr id="7" name="Title 1">
            <a:extLst>
              <a:ext uri="{FF2B5EF4-FFF2-40B4-BE49-F238E27FC236}">
                <a16:creationId xmlns:a16="http://schemas.microsoft.com/office/drawing/2014/main" id="{E381B693-15BE-4B77-B737-2D7D33BC8FA0}"/>
              </a:ext>
            </a:extLst>
          </p:cNvPr>
          <p:cNvSpPr txBox="1">
            <a:spLocks/>
          </p:cNvSpPr>
          <p:nvPr/>
        </p:nvSpPr>
        <p:spPr>
          <a:xfrm>
            <a:off x="852367" y="379828"/>
            <a:ext cx="7886700" cy="1231200"/>
          </a:xfrm>
          <a:prstGeom prst="rect">
            <a:avLst/>
          </a:prstGeom>
        </p:spPr>
        <p:txBody>
          <a:bodyPr/>
          <a:lst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800" b="0" i="0" u="none" strike="noStrike" kern="1200" cap="none" spc="0" normalizeH="0" baseline="0" noProof="0" dirty="0">
                <a:ln>
                  <a:noFill/>
                </a:ln>
                <a:solidFill>
                  <a:srgbClr val="520D5D"/>
                </a:solidFill>
                <a:effectLst/>
                <a:uLnTx/>
                <a:uFillTx/>
                <a:latin typeface="Arial" panose="020B0604020202020204" pitchFamily="34" charset="0"/>
                <a:ea typeface="+mj-ea"/>
                <a:cs typeface="Arial" panose="020B0604020202020204" pitchFamily="34" charset="0"/>
              </a:rPr>
              <a:t>Today’s speakers</a:t>
            </a:r>
          </a:p>
        </p:txBody>
      </p:sp>
      <p:sp>
        <p:nvSpPr>
          <p:cNvPr id="11" name="Rectangle 10">
            <a:extLst>
              <a:ext uri="{FF2B5EF4-FFF2-40B4-BE49-F238E27FC236}">
                <a16:creationId xmlns:a16="http://schemas.microsoft.com/office/drawing/2014/main" id="{8ADCE21D-F195-440D-B566-A4D1CAB4D058}"/>
              </a:ext>
            </a:extLst>
          </p:cNvPr>
          <p:cNvSpPr/>
          <p:nvPr/>
        </p:nvSpPr>
        <p:spPr>
          <a:xfrm>
            <a:off x="2684905" y="4031702"/>
            <a:ext cx="2723523" cy="2124292"/>
          </a:xfrm>
          <a:prstGeom prst="rect">
            <a:avLst/>
          </a:prstGeom>
          <a:gradFill>
            <a:gsLst>
              <a:gs pos="0">
                <a:srgbClr val="520D5D"/>
              </a:gs>
              <a:gs pos="100000">
                <a:srgbClr val="DA1D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Michael Jude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Human Resource Director,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FFFFFF"/>
                </a:solidFill>
                <a:latin typeface="Arial" panose="020B0604020202020204" pitchFamily="34" charset="0"/>
                <a:cs typeface="Arial" panose="020B0604020202020204" pitchFamily="34" charset="0"/>
              </a:rPr>
              <a:t>Nissan</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BDCB25A-D333-4AA7-B362-5BD6D4A6EA3C}"/>
              </a:ext>
            </a:extLst>
          </p:cNvPr>
          <p:cNvSpPr/>
          <p:nvPr/>
        </p:nvSpPr>
        <p:spPr>
          <a:xfrm>
            <a:off x="6783571" y="4031703"/>
            <a:ext cx="2723525" cy="2124291"/>
          </a:xfrm>
          <a:prstGeom prst="rect">
            <a:avLst/>
          </a:prstGeom>
          <a:solidFill>
            <a:srgbClr val="520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Vince Toman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FFFFFF"/>
                </a:solidFill>
                <a:latin typeface="Arial" panose="020B0604020202020204" pitchFamily="34" charset="0"/>
                <a:cs typeface="Arial" panose="020B0604020202020204" pitchFamily="34" charset="0"/>
              </a:rPr>
              <a:t>Senior Employment and Health and Safety Lawyer</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FFFFFF"/>
                </a:solidFill>
                <a:latin typeface="Arial" panose="020B0604020202020204" pitchFamily="34" charset="0"/>
                <a:cs typeface="Arial" panose="020B0604020202020204" pitchFamily="34" charset="0"/>
              </a:rPr>
              <a:t>Lewis Silkin</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02EF88CA-A1AA-B2F5-CC56-F61D98659916}"/>
              </a:ext>
            </a:extLst>
          </p:cNvPr>
          <p:cNvSpPr/>
          <p:nvPr/>
        </p:nvSpPr>
        <p:spPr>
          <a:xfrm>
            <a:off x="2684905" y="1611028"/>
            <a:ext cx="2723524" cy="2124293"/>
          </a:xfrm>
          <a:prstGeom prst="rect">
            <a:avLst/>
          </a:prstGeom>
          <a:solidFill>
            <a:srgbClr val="520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Rachel Suff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Senior Policy Advisor – Employee Relations,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CIPD</a:t>
            </a:r>
          </a:p>
        </p:txBody>
      </p:sp>
    </p:spTree>
    <p:extLst>
      <p:ext uri="{BB962C8B-B14F-4D97-AF65-F5344CB8AC3E}">
        <p14:creationId xmlns:p14="http://schemas.microsoft.com/office/powerpoint/2010/main" val="410939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CC5-CC21-4CDD-9DFB-ECED4875CE03}"/>
              </a:ext>
            </a:extLst>
          </p:cNvPr>
          <p:cNvSpPr txBox="1">
            <a:spLocks/>
          </p:cNvSpPr>
          <p:nvPr/>
        </p:nvSpPr>
        <p:spPr>
          <a:xfrm>
            <a:off x="2152650" y="970926"/>
            <a:ext cx="7886700" cy="923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4050" b="1" i="0" u="none" strike="noStrike" kern="1200" cap="none" spc="0" normalizeH="0" baseline="0" noProof="0" dirty="0">
                <a:ln>
                  <a:noFill/>
                </a:ln>
                <a:solidFill>
                  <a:srgbClr val="520D5D"/>
                </a:solidFill>
                <a:effectLst/>
                <a:uLnTx/>
                <a:uFillTx/>
                <a:latin typeface="Arial Nova" panose="020B0504020202020204" pitchFamily="34" charset="0"/>
                <a:ea typeface="+mj-ea"/>
                <a:cs typeface="+mj-cs"/>
              </a:rPr>
              <a:t>#StrongerWithCIPD</a:t>
            </a:r>
          </a:p>
        </p:txBody>
      </p:sp>
      <p:sp>
        <p:nvSpPr>
          <p:cNvPr id="3" name="Title 1">
            <a:extLst>
              <a:ext uri="{FF2B5EF4-FFF2-40B4-BE49-F238E27FC236}">
                <a16:creationId xmlns:a16="http://schemas.microsoft.com/office/drawing/2014/main" id="{8561FD64-F489-4DFB-9F9D-E8D70511BDF9}"/>
              </a:ext>
            </a:extLst>
          </p:cNvPr>
          <p:cNvSpPr txBox="1">
            <a:spLocks/>
          </p:cNvSpPr>
          <p:nvPr/>
        </p:nvSpPr>
        <p:spPr>
          <a:xfrm>
            <a:off x="1703895" y="5131387"/>
            <a:ext cx="8641644" cy="9234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3375" b="1" i="0" u="none" strike="noStrike" kern="1200" cap="none" spc="0" normalizeH="0" baseline="0" noProof="0">
                <a:ln>
                  <a:noFill/>
                </a:ln>
                <a:solidFill>
                  <a:srgbClr val="520D5D"/>
                </a:solidFill>
                <a:effectLst/>
                <a:uLnTx/>
                <a:uFillTx/>
                <a:latin typeface="Arial Nova"/>
                <a:ea typeface="+mj-ea"/>
                <a:cs typeface="+mj-cs"/>
                <a:hlinkClick r:id="rId2"/>
              </a:rPr>
              <a:t>cipd.co.uk/</a:t>
            </a:r>
            <a:r>
              <a:rPr kumimoji="0" lang="en-GB" sz="3375" b="1" i="0" u="none" strike="noStrike" kern="1200" cap="none" spc="0" normalizeH="0" baseline="0" noProof="0" err="1">
                <a:ln>
                  <a:noFill/>
                </a:ln>
                <a:solidFill>
                  <a:srgbClr val="520D5D"/>
                </a:solidFill>
                <a:effectLst/>
                <a:uLnTx/>
                <a:uFillTx/>
                <a:latin typeface="Arial Nova"/>
                <a:ea typeface="+mj-ea"/>
                <a:cs typeface="+mj-cs"/>
                <a:hlinkClick r:id="rId2"/>
              </a:rPr>
              <a:t>memberbenefits</a:t>
            </a:r>
            <a:endParaRPr kumimoji="0" lang="en-GB" sz="3375" b="1" i="0" u="none" strike="noStrike" kern="1200" cap="none" spc="0" normalizeH="0" baseline="0" noProof="0">
              <a:ln>
                <a:noFill/>
              </a:ln>
              <a:solidFill>
                <a:srgbClr val="520D5D"/>
              </a:solidFill>
              <a:effectLst/>
              <a:uLnTx/>
              <a:uFillTx/>
              <a:latin typeface="Arial Nova" panose="020B0504020202020204" pitchFamily="34" charset="0"/>
              <a:ea typeface="+mj-ea"/>
              <a:cs typeface="+mj-cs"/>
            </a:endParaRPr>
          </a:p>
        </p:txBody>
      </p:sp>
      <p:grpSp>
        <p:nvGrpSpPr>
          <p:cNvPr id="4" name="Group 3">
            <a:extLst>
              <a:ext uri="{FF2B5EF4-FFF2-40B4-BE49-F238E27FC236}">
                <a16:creationId xmlns:a16="http://schemas.microsoft.com/office/drawing/2014/main" id="{2B51775E-7C0B-4889-9EF4-E919A3AD2174}"/>
              </a:ext>
            </a:extLst>
          </p:cNvPr>
          <p:cNvGrpSpPr/>
          <p:nvPr/>
        </p:nvGrpSpPr>
        <p:grpSpPr>
          <a:xfrm>
            <a:off x="2375452" y="2918987"/>
            <a:ext cx="1377938" cy="511215"/>
            <a:chOff x="615965" y="1267406"/>
            <a:chExt cx="1837250" cy="681620"/>
          </a:xfrm>
        </p:grpSpPr>
        <p:sp>
          <p:nvSpPr>
            <p:cNvPr id="32" name="Rectangle 31">
              <a:extLst>
                <a:ext uri="{FF2B5EF4-FFF2-40B4-BE49-F238E27FC236}">
                  <a16:creationId xmlns:a16="http://schemas.microsoft.com/office/drawing/2014/main" id="{9FAA72E3-5D39-410D-B9AD-C5442E1DF5DD}"/>
                </a:ext>
              </a:extLst>
            </p:cNvPr>
            <p:cNvSpPr/>
            <p:nvPr/>
          </p:nvSpPr>
          <p:spPr>
            <a:xfrm>
              <a:off x="615965"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7688E661-E516-4BB3-AC74-3255E13102C9}"/>
                </a:ext>
              </a:extLst>
            </p:cNvPr>
            <p:cNvSpPr txBox="1"/>
            <p:nvPr/>
          </p:nvSpPr>
          <p:spPr>
            <a:xfrm>
              <a:off x="615965"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Covid-19 resources</a:t>
              </a:r>
            </a:p>
          </p:txBody>
        </p:sp>
      </p:grpSp>
      <p:grpSp>
        <p:nvGrpSpPr>
          <p:cNvPr id="5" name="Group 4">
            <a:extLst>
              <a:ext uri="{FF2B5EF4-FFF2-40B4-BE49-F238E27FC236}">
                <a16:creationId xmlns:a16="http://schemas.microsoft.com/office/drawing/2014/main" id="{FE6519A6-27EF-4D72-BCF0-A2EF74EA5FF1}"/>
              </a:ext>
            </a:extLst>
          </p:cNvPr>
          <p:cNvGrpSpPr/>
          <p:nvPr/>
        </p:nvGrpSpPr>
        <p:grpSpPr>
          <a:xfrm>
            <a:off x="3891241" y="2918987"/>
            <a:ext cx="1377938" cy="511215"/>
            <a:chOff x="2637018" y="1267406"/>
            <a:chExt cx="1837250" cy="681620"/>
          </a:xfrm>
        </p:grpSpPr>
        <p:sp>
          <p:nvSpPr>
            <p:cNvPr id="30" name="Rectangle 29">
              <a:extLst>
                <a:ext uri="{FF2B5EF4-FFF2-40B4-BE49-F238E27FC236}">
                  <a16:creationId xmlns:a16="http://schemas.microsoft.com/office/drawing/2014/main" id="{C035DD5B-1B30-41A2-880E-F996591633A8}"/>
                </a:ext>
              </a:extLst>
            </p:cNvPr>
            <p:cNvSpPr/>
            <p:nvPr/>
          </p:nvSpPr>
          <p:spPr>
            <a:xfrm>
              <a:off x="2637018"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5C58E302-62D8-4752-8440-7E762EA05B71}"/>
                </a:ext>
              </a:extLst>
            </p:cNvPr>
            <p:cNvSpPr txBox="1"/>
            <p:nvPr/>
          </p:nvSpPr>
          <p:spPr>
            <a:xfrm>
              <a:off x="2637018"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NEW Well-being helpline</a:t>
              </a:r>
            </a:p>
          </p:txBody>
        </p:sp>
      </p:grpSp>
      <p:grpSp>
        <p:nvGrpSpPr>
          <p:cNvPr id="6" name="Group 5">
            <a:extLst>
              <a:ext uri="{FF2B5EF4-FFF2-40B4-BE49-F238E27FC236}">
                <a16:creationId xmlns:a16="http://schemas.microsoft.com/office/drawing/2014/main" id="{06823D37-E3E5-4517-8050-D68EB36EC4FB}"/>
              </a:ext>
            </a:extLst>
          </p:cNvPr>
          <p:cNvGrpSpPr/>
          <p:nvPr/>
        </p:nvGrpSpPr>
        <p:grpSpPr>
          <a:xfrm>
            <a:off x="5407031" y="2918987"/>
            <a:ext cx="1377938" cy="511215"/>
            <a:chOff x="4658071" y="1267406"/>
            <a:chExt cx="1837250" cy="681620"/>
          </a:xfrm>
        </p:grpSpPr>
        <p:sp>
          <p:nvSpPr>
            <p:cNvPr id="28" name="Rectangle 27">
              <a:extLst>
                <a:ext uri="{FF2B5EF4-FFF2-40B4-BE49-F238E27FC236}">
                  <a16:creationId xmlns:a16="http://schemas.microsoft.com/office/drawing/2014/main" id="{32875D9C-7279-4843-9544-C5190ED55FBA}"/>
                </a:ext>
              </a:extLst>
            </p:cNvPr>
            <p:cNvSpPr/>
            <p:nvPr/>
          </p:nvSpPr>
          <p:spPr>
            <a:xfrm>
              <a:off x="4658071"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5873042F-9A8C-4624-9484-53006D2A101D}"/>
                </a:ext>
              </a:extLst>
            </p:cNvPr>
            <p:cNvSpPr txBox="1"/>
            <p:nvPr/>
          </p:nvSpPr>
          <p:spPr>
            <a:xfrm>
              <a:off x="4658071"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Employment Law helpline</a:t>
              </a:r>
            </a:p>
          </p:txBody>
        </p:sp>
      </p:grpSp>
      <p:grpSp>
        <p:nvGrpSpPr>
          <p:cNvPr id="7" name="Group 6">
            <a:extLst>
              <a:ext uri="{FF2B5EF4-FFF2-40B4-BE49-F238E27FC236}">
                <a16:creationId xmlns:a16="http://schemas.microsoft.com/office/drawing/2014/main" id="{6C47AA5E-BD2D-4EF2-BE3C-680EBEA50481}"/>
              </a:ext>
            </a:extLst>
          </p:cNvPr>
          <p:cNvGrpSpPr/>
          <p:nvPr/>
        </p:nvGrpSpPr>
        <p:grpSpPr>
          <a:xfrm>
            <a:off x="6922821" y="2918987"/>
            <a:ext cx="1377938" cy="511215"/>
            <a:chOff x="6679124" y="1267406"/>
            <a:chExt cx="1837250" cy="681620"/>
          </a:xfrm>
        </p:grpSpPr>
        <p:sp>
          <p:nvSpPr>
            <p:cNvPr id="26" name="Rectangle 25">
              <a:extLst>
                <a:ext uri="{FF2B5EF4-FFF2-40B4-BE49-F238E27FC236}">
                  <a16:creationId xmlns:a16="http://schemas.microsoft.com/office/drawing/2014/main" id="{13F6C838-0D35-4774-AAB0-7321BB13451E}"/>
                </a:ext>
              </a:extLst>
            </p:cNvPr>
            <p:cNvSpPr/>
            <p:nvPr/>
          </p:nvSpPr>
          <p:spPr>
            <a:xfrm>
              <a:off x="6679124"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E044B888-F473-4EE2-9D64-591B0BFC8F7F}"/>
                </a:ext>
              </a:extLst>
            </p:cNvPr>
            <p:cNvSpPr txBox="1"/>
            <p:nvPr/>
          </p:nvSpPr>
          <p:spPr>
            <a:xfrm>
              <a:off x="6679124"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Communities and branches</a:t>
              </a:r>
              <a:endParaRPr kumimoji="0" lang="en-GB" sz="1350" b="1" i="1" u="none" strike="noStrike" kern="1200" cap="none" spc="0" normalizeH="0" baseline="0" noProof="0">
                <a:ln>
                  <a:noFill/>
                </a:ln>
                <a:solidFill>
                  <a:srgbClr val="520D5D"/>
                </a:solidFill>
                <a:effectLst/>
                <a:uLnTx/>
                <a:uFillTx/>
                <a:latin typeface="Arial Nova" panose="020B0504020202020204" pitchFamily="34" charset="0"/>
                <a:ea typeface="+mn-ea"/>
                <a:cs typeface="+mn-cs"/>
              </a:endParaRPr>
            </a:p>
          </p:txBody>
        </p:sp>
      </p:grpSp>
      <p:grpSp>
        <p:nvGrpSpPr>
          <p:cNvPr id="8" name="Group 7">
            <a:extLst>
              <a:ext uri="{FF2B5EF4-FFF2-40B4-BE49-F238E27FC236}">
                <a16:creationId xmlns:a16="http://schemas.microsoft.com/office/drawing/2014/main" id="{888B80C7-2AB8-42C9-8940-34932770E06D}"/>
              </a:ext>
            </a:extLst>
          </p:cNvPr>
          <p:cNvGrpSpPr/>
          <p:nvPr/>
        </p:nvGrpSpPr>
        <p:grpSpPr>
          <a:xfrm>
            <a:off x="8438611" y="2918987"/>
            <a:ext cx="1377938" cy="511215"/>
            <a:chOff x="8700177" y="1267406"/>
            <a:chExt cx="1837250" cy="681620"/>
          </a:xfrm>
        </p:grpSpPr>
        <p:sp>
          <p:nvSpPr>
            <p:cNvPr id="24" name="Rectangle 23">
              <a:extLst>
                <a:ext uri="{FF2B5EF4-FFF2-40B4-BE49-F238E27FC236}">
                  <a16:creationId xmlns:a16="http://schemas.microsoft.com/office/drawing/2014/main" id="{AAEEEB98-EFB1-4556-9CC4-1045D3E7B75A}"/>
                </a:ext>
              </a:extLst>
            </p:cNvPr>
            <p:cNvSpPr/>
            <p:nvPr/>
          </p:nvSpPr>
          <p:spPr>
            <a:xfrm>
              <a:off x="8700177"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F82CBC3E-6318-4A84-9C72-3DD2D5F5BE0B}"/>
                </a:ext>
              </a:extLst>
            </p:cNvPr>
            <p:cNvSpPr txBox="1"/>
            <p:nvPr/>
          </p:nvSpPr>
          <p:spPr>
            <a:xfrm>
              <a:off x="8700177"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1" u="none" strike="noStrike" kern="1200" cap="none" spc="0" normalizeH="0" baseline="0" noProof="0">
                  <a:ln>
                    <a:noFill/>
                  </a:ln>
                  <a:solidFill>
                    <a:srgbClr val="520D5D"/>
                  </a:solidFill>
                  <a:effectLst/>
                  <a:uLnTx/>
                  <a:uFillTx/>
                  <a:latin typeface="Arial Nova" panose="020B0504020202020204" pitchFamily="34" charset="0"/>
                  <a:ea typeface="+mn-ea"/>
                  <a:cs typeface="+mn-cs"/>
                </a:rPr>
                <a:t>People Management</a:t>
              </a:r>
              <a:endPar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endParaRPr>
            </a:p>
          </p:txBody>
        </p:sp>
      </p:grpSp>
      <p:grpSp>
        <p:nvGrpSpPr>
          <p:cNvPr id="9" name="Group 8">
            <a:extLst>
              <a:ext uri="{FF2B5EF4-FFF2-40B4-BE49-F238E27FC236}">
                <a16:creationId xmlns:a16="http://schemas.microsoft.com/office/drawing/2014/main" id="{553F2872-2542-4760-A458-9488CCE88060}"/>
              </a:ext>
            </a:extLst>
          </p:cNvPr>
          <p:cNvGrpSpPr/>
          <p:nvPr/>
        </p:nvGrpSpPr>
        <p:grpSpPr>
          <a:xfrm>
            <a:off x="2375452" y="4517395"/>
            <a:ext cx="1377938" cy="511215"/>
            <a:chOff x="615965" y="3398617"/>
            <a:chExt cx="1837250" cy="681620"/>
          </a:xfrm>
        </p:grpSpPr>
        <p:sp>
          <p:nvSpPr>
            <p:cNvPr id="22" name="Rectangle 21">
              <a:extLst>
                <a:ext uri="{FF2B5EF4-FFF2-40B4-BE49-F238E27FC236}">
                  <a16:creationId xmlns:a16="http://schemas.microsoft.com/office/drawing/2014/main" id="{63BBA4FD-16AA-45B0-AD53-4BE5016F0BD7}"/>
                </a:ext>
              </a:extLst>
            </p:cNvPr>
            <p:cNvSpPr/>
            <p:nvPr/>
          </p:nvSpPr>
          <p:spPr>
            <a:xfrm>
              <a:off x="615965"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DFB70C30-127A-4927-894F-B28CF27123BD}"/>
                </a:ext>
              </a:extLst>
            </p:cNvPr>
            <p:cNvSpPr txBox="1"/>
            <p:nvPr/>
          </p:nvSpPr>
          <p:spPr>
            <a:xfrm>
              <a:off x="615965"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Knowledge and content</a:t>
              </a:r>
            </a:p>
          </p:txBody>
        </p:sp>
      </p:grpSp>
      <p:grpSp>
        <p:nvGrpSpPr>
          <p:cNvPr id="10" name="Group 9">
            <a:extLst>
              <a:ext uri="{FF2B5EF4-FFF2-40B4-BE49-F238E27FC236}">
                <a16:creationId xmlns:a16="http://schemas.microsoft.com/office/drawing/2014/main" id="{02A6FD11-C42E-489E-892D-8DB5EBF7537C}"/>
              </a:ext>
            </a:extLst>
          </p:cNvPr>
          <p:cNvGrpSpPr/>
          <p:nvPr/>
        </p:nvGrpSpPr>
        <p:grpSpPr>
          <a:xfrm>
            <a:off x="3891241" y="4517395"/>
            <a:ext cx="1377938" cy="511215"/>
            <a:chOff x="2637018" y="3398617"/>
            <a:chExt cx="1837250" cy="681620"/>
          </a:xfrm>
        </p:grpSpPr>
        <p:sp>
          <p:nvSpPr>
            <p:cNvPr id="20" name="Rectangle 19">
              <a:extLst>
                <a:ext uri="{FF2B5EF4-FFF2-40B4-BE49-F238E27FC236}">
                  <a16:creationId xmlns:a16="http://schemas.microsoft.com/office/drawing/2014/main" id="{3744AE7F-C6A6-43DC-8617-61579F2487F8}"/>
                </a:ext>
              </a:extLst>
            </p:cNvPr>
            <p:cNvSpPr/>
            <p:nvPr/>
          </p:nvSpPr>
          <p:spPr>
            <a:xfrm>
              <a:off x="2637018"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9176DE6F-1C9C-426B-9528-AF9D2FFD485C}"/>
                </a:ext>
              </a:extLst>
            </p:cNvPr>
            <p:cNvSpPr txBox="1"/>
            <p:nvPr/>
          </p:nvSpPr>
          <p:spPr>
            <a:xfrm>
              <a:off x="2637018"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Free learning</a:t>
              </a:r>
            </a:p>
          </p:txBody>
        </p:sp>
      </p:grpSp>
      <p:grpSp>
        <p:nvGrpSpPr>
          <p:cNvPr id="11" name="Group 10">
            <a:extLst>
              <a:ext uri="{FF2B5EF4-FFF2-40B4-BE49-F238E27FC236}">
                <a16:creationId xmlns:a16="http://schemas.microsoft.com/office/drawing/2014/main" id="{CF8D4B8F-B46E-4DDB-A343-4BE27D46393D}"/>
              </a:ext>
            </a:extLst>
          </p:cNvPr>
          <p:cNvGrpSpPr/>
          <p:nvPr/>
        </p:nvGrpSpPr>
        <p:grpSpPr>
          <a:xfrm>
            <a:off x="5407031" y="4517395"/>
            <a:ext cx="1377938" cy="511215"/>
            <a:chOff x="4658071" y="3398617"/>
            <a:chExt cx="1837250" cy="681620"/>
          </a:xfrm>
        </p:grpSpPr>
        <p:sp>
          <p:nvSpPr>
            <p:cNvPr id="18" name="Rectangle 17">
              <a:extLst>
                <a:ext uri="{FF2B5EF4-FFF2-40B4-BE49-F238E27FC236}">
                  <a16:creationId xmlns:a16="http://schemas.microsoft.com/office/drawing/2014/main" id="{977E201E-BC4F-4BEA-8817-CB9A3C25B622}"/>
                </a:ext>
              </a:extLst>
            </p:cNvPr>
            <p:cNvSpPr/>
            <p:nvPr/>
          </p:nvSpPr>
          <p:spPr>
            <a:xfrm>
              <a:off x="4658071"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AEFDA004-E690-4614-BB29-382E73BFA0FC}"/>
                </a:ext>
              </a:extLst>
            </p:cNvPr>
            <p:cNvSpPr txBox="1"/>
            <p:nvPr/>
          </p:nvSpPr>
          <p:spPr>
            <a:xfrm>
              <a:off x="4658071"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Careers support</a:t>
              </a:r>
            </a:p>
          </p:txBody>
        </p:sp>
      </p:grpSp>
      <p:grpSp>
        <p:nvGrpSpPr>
          <p:cNvPr id="12" name="Group 11">
            <a:extLst>
              <a:ext uri="{FF2B5EF4-FFF2-40B4-BE49-F238E27FC236}">
                <a16:creationId xmlns:a16="http://schemas.microsoft.com/office/drawing/2014/main" id="{3E81F58C-4621-43AB-938D-AD494A2D5776}"/>
              </a:ext>
            </a:extLst>
          </p:cNvPr>
          <p:cNvGrpSpPr/>
          <p:nvPr/>
        </p:nvGrpSpPr>
        <p:grpSpPr>
          <a:xfrm>
            <a:off x="6922821" y="4517395"/>
            <a:ext cx="1377938" cy="511215"/>
            <a:chOff x="6679124" y="3398617"/>
            <a:chExt cx="1837250" cy="681620"/>
          </a:xfrm>
        </p:grpSpPr>
        <p:sp>
          <p:nvSpPr>
            <p:cNvPr id="16" name="Rectangle 15">
              <a:extLst>
                <a:ext uri="{FF2B5EF4-FFF2-40B4-BE49-F238E27FC236}">
                  <a16:creationId xmlns:a16="http://schemas.microsoft.com/office/drawing/2014/main" id="{C230C86B-B9D2-402A-8E3D-702DFAD96D23}"/>
                </a:ext>
              </a:extLst>
            </p:cNvPr>
            <p:cNvSpPr/>
            <p:nvPr/>
          </p:nvSpPr>
          <p:spPr>
            <a:xfrm>
              <a:off x="6679124"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8016080C-7697-49D0-93E8-E4626950A23B}"/>
                </a:ext>
              </a:extLst>
            </p:cNvPr>
            <p:cNvSpPr txBox="1"/>
            <p:nvPr/>
          </p:nvSpPr>
          <p:spPr>
            <a:xfrm>
              <a:off x="6679124"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Professional creditability</a:t>
              </a:r>
            </a:p>
          </p:txBody>
        </p:sp>
      </p:grpSp>
      <p:grpSp>
        <p:nvGrpSpPr>
          <p:cNvPr id="13" name="Group 12">
            <a:extLst>
              <a:ext uri="{FF2B5EF4-FFF2-40B4-BE49-F238E27FC236}">
                <a16:creationId xmlns:a16="http://schemas.microsoft.com/office/drawing/2014/main" id="{CAACD282-62CE-4899-9F70-01DE46C86736}"/>
              </a:ext>
            </a:extLst>
          </p:cNvPr>
          <p:cNvGrpSpPr/>
          <p:nvPr/>
        </p:nvGrpSpPr>
        <p:grpSpPr>
          <a:xfrm>
            <a:off x="8438611" y="4517395"/>
            <a:ext cx="1377938" cy="511215"/>
            <a:chOff x="8700177" y="3398617"/>
            <a:chExt cx="1837250" cy="681620"/>
          </a:xfrm>
        </p:grpSpPr>
        <p:sp>
          <p:nvSpPr>
            <p:cNvPr id="14" name="Rectangle 13">
              <a:extLst>
                <a:ext uri="{FF2B5EF4-FFF2-40B4-BE49-F238E27FC236}">
                  <a16:creationId xmlns:a16="http://schemas.microsoft.com/office/drawing/2014/main" id="{BC9432A8-8238-421B-B8D8-3C7F51FE9053}"/>
                </a:ext>
              </a:extLst>
            </p:cNvPr>
            <p:cNvSpPr/>
            <p:nvPr/>
          </p:nvSpPr>
          <p:spPr>
            <a:xfrm>
              <a:off x="8700177"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9EC57300-E5EE-46E8-8C90-569869EB8F80}"/>
                </a:ext>
              </a:extLst>
            </p:cNvPr>
            <p:cNvSpPr txBox="1"/>
            <p:nvPr/>
          </p:nvSpPr>
          <p:spPr>
            <a:xfrm>
              <a:off x="8700177"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GB" sz="1350" b="1" i="0" u="none" strike="noStrike" kern="1200" cap="none" spc="0" normalizeH="0" baseline="0" noProof="0">
                  <a:ln>
                    <a:noFill/>
                  </a:ln>
                  <a:solidFill>
                    <a:srgbClr val="520D5D"/>
                  </a:solidFill>
                  <a:effectLst/>
                  <a:uLnTx/>
                  <a:uFillTx/>
                  <a:latin typeface="Arial Nova" panose="020B0504020202020204" pitchFamily="34" charset="0"/>
                  <a:ea typeface="+mn-ea"/>
                  <a:cs typeface="+mn-cs"/>
                </a:rPr>
                <a:t>Financial support</a:t>
              </a:r>
            </a:p>
          </p:txBody>
        </p:sp>
      </p:grpSp>
      <p:pic>
        <p:nvPicPr>
          <p:cNvPr id="35" name="Picture 34" descr="A picture containing drawing&#10;&#10;Description automatically generated">
            <a:extLst>
              <a:ext uri="{FF2B5EF4-FFF2-40B4-BE49-F238E27FC236}">
                <a16:creationId xmlns:a16="http://schemas.microsoft.com/office/drawing/2014/main" id="{F7E00895-5E5F-4C57-A7B9-68508E83E3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4921" y="3540034"/>
            <a:ext cx="999000" cy="999000"/>
          </a:xfrm>
          <a:prstGeom prst="rect">
            <a:avLst/>
          </a:prstGeom>
        </p:spPr>
      </p:pic>
      <p:pic>
        <p:nvPicPr>
          <p:cNvPr id="37" name="Picture 36" descr="A picture containing object, clock, drawing&#10;&#10;Description automatically generated">
            <a:extLst>
              <a:ext uri="{FF2B5EF4-FFF2-40B4-BE49-F238E27FC236}">
                <a16:creationId xmlns:a16="http://schemas.microsoft.com/office/drawing/2014/main" id="{52763520-9EFC-4113-9F41-98B8C38CCE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6500" y="1919986"/>
            <a:ext cx="999000" cy="999000"/>
          </a:xfrm>
          <a:prstGeom prst="rect">
            <a:avLst/>
          </a:prstGeom>
        </p:spPr>
      </p:pic>
      <p:pic>
        <p:nvPicPr>
          <p:cNvPr id="39" name="Picture 38" descr="A picture containing drawing, room&#10;&#10;Description automatically generated">
            <a:extLst>
              <a:ext uri="{FF2B5EF4-FFF2-40B4-BE49-F238E27FC236}">
                <a16:creationId xmlns:a16="http://schemas.microsoft.com/office/drawing/2014/main" id="{F28DA577-8CFC-4040-98A2-5DF3AB6948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8080" y="1940804"/>
            <a:ext cx="999000" cy="999000"/>
          </a:xfrm>
          <a:prstGeom prst="rect">
            <a:avLst/>
          </a:prstGeom>
        </p:spPr>
      </p:pic>
      <p:pic>
        <p:nvPicPr>
          <p:cNvPr id="41" name="Picture 40" descr="A picture containing ball, room, drawing&#10;&#10;Description automatically generated">
            <a:extLst>
              <a:ext uri="{FF2B5EF4-FFF2-40B4-BE49-F238E27FC236}">
                <a16:creationId xmlns:a16="http://schemas.microsoft.com/office/drawing/2014/main" id="{7BAE2E51-91D3-42F6-A1CD-B1F11B194D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2290" y="1940804"/>
            <a:ext cx="999000" cy="999000"/>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F9F1B716-6BB5-49EA-8ADE-8B9B5C3ED3D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12290" y="3540034"/>
            <a:ext cx="999000" cy="999000"/>
          </a:xfrm>
          <a:prstGeom prst="rect">
            <a:avLst/>
          </a:prstGeom>
        </p:spPr>
      </p:pic>
      <p:pic>
        <p:nvPicPr>
          <p:cNvPr id="45" name="Picture 44" descr="A picture containing drawing, room&#10;&#10;Description automatically generated">
            <a:extLst>
              <a:ext uri="{FF2B5EF4-FFF2-40B4-BE49-F238E27FC236}">
                <a16:creationId xmlns:a16="http://schemas.microsoft.com/office/drawing/2014/main" id="{79139B10-E643-49AA-9454-FA338F6CB2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96500" y="3518394"/>
            <a:ext cx="999000" cy="999000"/>
          </a:xfrm>
          <a:prstGeom prst="rect">
            <a:avLst/>
          </a:prstGeom>
        </p:spPr>
      </p:pic>
      <p:pic>
        <p:nvPicPr>
          <p:cNvPr id="36" name="Picture 35" descr="A picture containing monitor, sitting, screen, table&#10;&#10;Description automatically generated">
            <a:extLst>
              <a:ext uri="{FF2B5EF4-FFF2-40B4-BE49-F238E27FC236}">
                <a16:creationId xmlns:a16="http://schemas.microsoft.com/office/drawing/2014/main" id="{AF62ACB2-E73D-4968-9F91-CCEA1E95768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541032" y="1919986"/>
            <a:ext cx="1046778" cy="1046778"/>
          </a:xfrm>
          <a:prstGeom prst="rect">
            <a:avLst/>
          </a:prstGeom>
        </p:spPr>
      </p:pic>
      <p:pic>
        <p:nvPicPr>
          <p:cNvPr id="40" name="Picture 39" descr="A picture containing game&#10;&#10;Description automatically generated">
            <a:extLst>
              <a:ext uri="{FF2B5EF4-FFF2-40B4-BE49-F238E27FC236}">
                <a16:creationId xmlns:a16="http://schemas.microsoft.com/office/drawing/2014/main" id="{6DEE1DAE-675E-4A72-B11F-2DA7E96C184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628080" y="3534594"/>
            <a:ext cx="1009880" cy="1009880"/>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65929A07-5948-4B65-9CDE-43F8F309698F}"/>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079358" y="1924470"/>
            <a:ext cx="1000353" cy="1009880"/>
          </a:xfrm>
          <a:prstGeom prst="rect">
            <a:avLst/>
          </a:prstGeom>
        </p:spPr>
      </p:pic>
      <p:pic>
        <p:nvPicPr>
          <p:cNvPr id="48" name="Picture 47" descr="A close up of a sign&#10;&#10;Description automatically generated">
            <a:extLst>
              <a:ext uri="{FF2B5EF4-FFF2-40B4-BE49-F238E27FC236}">
                <a16:creationId xmlns:a16="http://schemas.microsoft.com/office/drawing/2014/main" id="{10A0DD2B-284C-4D47-A9B0-468528D9105C}"/>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025144" y="3535722"/>
            <a:ext cx="1049126" cy="1039229"/>
          </a:xfrm>
          <a:prstGeom prst="rect">
            <a:avLst/>
          </a:prstGeom>
        </p:spPr>
      </p:pic>
    </p:spTree>
    <p:extLst>
      <p:ext uri="{BB962C8B-B14F-4D97-AF65-F5344CB8AC3E}">
        <p14:creationId xmlns:p14="http://schemas.microsoft.com/office/powerpoint/2010/main" val="30712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Wellbeing Resources</a:t>
            </a:r>
          </a:p>
        </p:txBody>
      </p:sp>
      <p:sp>
        <p:nvSpPr>
          <p:cNvPr id="4" name="Content Placeholder 3"/>
          <p:cNvSpPr>
            <a:spLocks noGrp="1"/>
          </p:cNvSpPr>
          <p:nvPr>
            <p:ph idx="1"/>
          </p:nvPr>
        </p:nvSpPr>
        <p:spPr>
          <a:xfrm>
            <a:off x="1929856" y="2889332"/>
            <a:ext cx="5121637" cy="3674010"/>
          </a:xfrm>
        </p:spPr>
        <p:txBody>
          <a:bodyPr>
            <a:normAutofit lnSpcReduction="10000"/>
          </a:bodyPr>
          <a:lstStyle/>
          <a:p>
            <a:r>
              <a:rPr lang="en-GB" dirty="0"/>
              <a:t>The resource provides:</a:t>
            </a:r>
          </a:p>
          <a:p>
            <a:pPr lvl="1"/>
            <a:r>
              <a:rPr lang="en-GB" dirty="0"/>
              <a:t>Legal information </a:t>
            </a:r>
          </a:p>
          <a:p>
            <a:pPr lvl="1"/>
            <a:r>
              <a:rPr lang="en-GB" dirty="0"/>
              <a:t>Debt and financial information</a:t>
            </a:r>
          </a:p>
          <a:p>
            <a:pPr lvl="1"/>
            <a:r>
              <a:rPr lang="en-GB" dirty="0"/>
              <a:t>Manager consultancy and support</a:t>
            </a:r>
          </a:p>
          <a:p>
            <a:pPr lvl="1"/>
            <a:r>
              <a:rPr lang="en-GB" dirty="0"/>
              <a:t>Information on work and home issues</a:t>
            </a:r>
          </a:p>
          <a:p>
            <a:pPr lvl="1"/>
            <a:r>
              <a:rPr lang="en-GB" dirty="0"/>
              <a:t>Factsheets, advice, information and self-help tools</a:t>
            </a:r>
          </a:p>
          <a:p>
            <a:pPr lvl="1"/>
            <a:r>
              <a:rPr lang="en-GB" dirty="0"/>
              <a:t>Links to specialist support organisations</a:t>
            </a:r>
          </a:p>
          <a:p>
            <a:pPr lvl="1"/>
            <a:r>
              <a:rPr lang="en-GB" dirty="0"/>
              <a:t>A resources area with; programmes, videos, webinars, medical information and mini health checks.</a:t>
            </a:r>
          </a:p>
        </p:txBody>
      </p:sp>
      <p:pic>
        <p:nvPicPr>
          <p:cNvPr id="5" name="Picture 4">
            <a:extLst>
              <a:ext uri="{FF2B5EF4-FFF2-40B4-BE49-F238E27FC236}">
                <a16:creationId xmlns:a16="http://schemas.microsoft.com/office/drawing/2014/main" id="{9E900F84-ECC3-4554-8896-ABA8235716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7653" y="166122"/>
            <a:ext cx="1046921" cy="1007167"/>
          </a:xfrm>
          <a:prstGeom prst="rect">
            <a:avLst/>
          </a:prstGeom>
        </p:spPr>
      </p:pic>
      <p:sp>
        <p:nvSpPr>
          <p:cNvPr id="8" name="Content Placeholder 3">
            <a:extLst>
              <a:ext uri="{FF2B5EF4-FFF2-40B4-BE49-F238E27FC236}">
                <a16:creationId xmlns:a16="http://schemas.microsoft.com/office/drawing/2014/main" id="{CA98981F-52C7-4437-BF3F-A352393137D0}"/>
              </a:ext>
            </a:extLst>
          </p:cNvPr>
          <p:cNvSpPr txBox="1">
            <a:spLocks/>
          </p:cNvSpPr>
          <p:nvPr/>
        </p:nvSpPr>
        <p:spPr>
          <a:xfrm>
            <a:off x="1440269" y="1239658"/>
            <a:ext cx="7778371" cy="1786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baseline="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DA1D52"/>
              </a:buClr>
              <a:buSzTx/>
              <a:buFont typeface="Arial" panose="020B0604020202020204" pitchFamily="34" charset="0"/>
              <a:buChar char="•"/>
              <a:tabLst/>
              <a:defRPr/>
            </a:pPr>
            <a:r>
              <a:rPr kumimoji="0" lang="en-GB" sz="25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We’ve partnered with </a:t>
            </a:r>
            <a:r>
              <a:rPr kumimoji="0" lang="en-GB" sz="2500" b="1"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Health Assured </a:t>
            </a:r>
            <a:r>
              <a:rPr kumimoji="0" lang="en-GB" sz="25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to support members mental health and wellbeing</a:t>
            </a:r>
          </a:p>
          <a:p>
            <a:pPr marL="228600" marR="0" lvl="0" indent="-228600" algn="l" defTabSz="914400" rtl="0" eaLnBrk="1" fontAlgn="auto" latinLnBrk="0" hangingPunct="1">
              <a:lnSpc>
                <a:spcPct val="90000"/>
              </a:lnSpc>
              <a:spcBef>
                <a:spcPts val="1000"/>
              </a:spcBef>
              <a:spcAft>
                <a:spcPts val="0"/>
              </a:spcAft>
              <a:buClr>
                <a:srgbClr val="DA1D52"/>
              </a:buClr>
              <a:buSzTx/>
              <a:buFont typeface="Arial" panose="020B0604020202020204" pitchFamily="34" charset="0"/>
              <a:buChar char="•"/>
              <a:tabLst/>
              <a:defRPr/>
            </a:pPr>
            <a:r>
              <a:rPr kumimoji="0" lang="en-GB" sz="25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Unlimited free 24/7 confidential telephone helpline, online portal &amp; Health e-Hub app</a:t>
            </a:r>
          </a:p>
        </p:txBody>
      </p:sp>
      <p:pic>
        <p:nvPicPr>
          <p:cNvPr id="9" name="Picture 8">
            <a:hlinkClick r:id="rId4"/>
            <a:extLst>
              <a:ext uri="{FF2B5EF4-FFF2-40B4-BE49-F238E27FC236}">
                <a16:creationId xmlns:a16="http://schemas.microsoft.com/office/drawing/2014/main" id="{12D20578-7859-453B-813E-3674618F4FE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83659" y="2785374"/>
            <a:ext cx="3174908" cy="3569139"/>
          </a:xfrm>
          <a:prstGeom prst="rect">
            <a:avLst/>
          </a:prstGeom>
        </p:spPr>
      </p:pic>
    </p:spTree>
    <p:extLst>
      <p:ext uri="{BB962C8B-B14F-4D97-AF65-F5344CB8AC3E}">
        <p14:creationId xmlns:p14="http://schemas.microsoft.com/office/powerpoint/2010/main" val="59747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subTitle" idx="4294967295"/>
          </p:nvPr>
        </p:nvSpPr>
        <p:spPr>
          <a:xfrm>
            <a:off x="980661" y="4178968"/>
            <a:ext cx="8878957" cy="1959927"/>
          </a:xfrm>
        </p:spPr>
        <p:txBody>
          <a:bodyPr>
            <a:normAutofit/>
          </a:bodyPr>
          <a:lstStyle/>
          <a:p>
            <a:pPr marL="0" indent="0" algn="l">
              <a:buNone/>
            </a:pPr>
            <a:r>
              <a:rPr lang="en-GB" sz="4000" b="1" dirty="0">
                <a:solidFill>
                  <a:schemeClr val="bg1"/>
                </a:solidFill>
              </a:rPr>
              <a:t>Rachel Suff </a:t>
            </a:r>
          </a:p>
          <a:p>
            <a:pPr marL="0" indent="0" algn="l">
              <a:buNone/>
            </a:pPr>
            <a:r>
              <a:rPr lang="en-GB" dirty="0">
                <a:solidFill>
                  <a:schemeClr val="bg1"/>
                </a:solidFill>
              </a:rPr>
              <a:t>Senior Employee Relations Adviser, CIPD</a:t>
            </a:r>
          </a:p>
          <a:p>
            <a:pPr marL="0" indent="0" algn="l">
              <a:buNone/>
            </a:pPr>
            <a:r>
              <a:rPr lang="en-GB" sz="2400" dirty="0">
                <a:solidFill>
                  <a:schemeClr val="bg1"/>
                </a:solidFill>
              </a:rPr>
              <a:t>@RSuff</a:t>
            </a:r>
          </a:p>
        </p:txBody>
      </p:sp>
    </p:spTree>
    <p:extLst>
      <p:ext uri="{BB962C8B-B14F-4D97-AF65-F5344CB8AC3E}">
        <p14:creationId xmlns:p14="http://schemas.microsoft.com/office/powerpoint/2010/main" val="429341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0400"/>
            <a:ext cx="5158857" cy="3251315"/>
          </a:xfrm>
          <a:prstGeom prst="rect">
            <a:avLst/>
          </a:prstGeom>
        </p:spPr>
      </p:pic>
      <p:sp>
        <p:nvSpPr>
          <p:cNvPr id="6" name="TextBox 5"/>
          <p:cNvSpPr txBox="1"/>
          <p:nvPr/>
        </p:nvSpPr>
        <p:spPr>
          <a:xfrm>
            <a:off x="807290" y="293345"/>
            <a:ext cx="5885372" cy="677108"/>
          </a:xfrm>
          <a:prstGeom prst="rect">
            <a:avLst/>
          </a:prstGeom>
          <a:noFill/>
        </p:spPr>
        <p:txBody>
          <a:bodyPr wrap="square" rtlCol="0">
            <a:spAutoFit/>
          </a:bodyPr>
          <a:lstStyle/>
          <a:p>
            <a:r>
              <a:rPr lang="en-US" sz="3800" dirty="0">
                <a:solidFill>
                  <a:schemeClr val="accent1"/>
                </a:solidFill>
                <a:latin typeface="Arial"/>
                <a:cs typeface="Arial"/>
              </a:rPr>
              <a:t>A winter of discontent?</a:t>
            </a:r>
          </a:p>
        </p:txBody>
      </p:sp>
      <p:sp>
        <p:nvSpPr>
          <p:cNvPr id="7" name="TextBox 6"/>
          <p:cNvSpPr txBox="1"/>
          <p:nvPr/>
        </p:nvSpPr>
        <p:spPr>
          <a:xfrm>
            <a:off x="5302183" y="1626232"/>
            <a:ext cx="6889817" cy="4339649"/>
          </a:xfrm>
          <a:prstGeom prst="rect">
            <a:avLst/>
          </a:prstGeom>
          <a:solidFill>
            <a:schemeClr val="bg1"/>
          </a:solidFill>
        </p:spPr>
        <p:txBody>
          <a:bodyPr wrap="square" rtlCol="0">
            <a:spAutoFit/>
          </a:bodyPr>
          <a:lstStyle/>
          <a:p>
            <a:pPr marL="342900" indent="-342900">
              <a:buFont typeface="Arial"/>
              <a:buChar char="•"/>
            </a:pPr>
            <a:r>
              <a:rPr lang="en-US" sz="2400" dirty="0">
                <a:latin typeface="Arial"/>
                <a:cs typeface="Arial"/>
              </a:rPr>
              <a:t>The ‘winter of discontent’ – over 30 million working days lost to strike action in 1979 (162 million in the 1926 General Strike)</a:t>
            </a:r>
          </a:p>
          <a:p>
            <a:endParaRPr lang="en-US" sz="1200" dirty="0">
              <a:latin typeface="Arial"/>
              <a:cs typeface="Arial"/>
            </a:endParaRPr>
          </a:p>
          <a:p>
            <a:pPr marL="342900" indent="-342900">
              <a:buFont typeface="Arial"/>
              <a:buChar char="•"/>
            </a:pPr>
            <a:r>
              <a:rPr lang="en-US" sz="2400" dirty="0">
                <a:latin typeface="Arial"/>
                <a:cs typeface="Arial"/>
              </a:rPr>
              <a:t>November 2022 – 467,000 working days lost (compared with just 234,000 days 2019)</a:t>
            </a:r>
          </a:p>
          <a:p>
            <a:endParaRPr lang="en-US" sz="1200" dirty="0">
              <a:latin typeface="Arial"/>
              <a:cs typeface="Arial"/>
            </a:endParaRPr>
          </a:p>
          <a:p>
            <a:pPr marL="342900" indent="-342900">
              <a:buFont typeface="Arial"/>
              <a:buChar char="•"/>
            </a:pPr>
            <a:r>
              <a:rPr lang="en-US" sz="2400" dirty="0">
                <a:latin typeface="Arial"/>
                <a:cs typeface="Arial"/>
              </a:rPr>
              <a:t>Ongoing wave of industrial action/strikes widely affecting public services in particular, </a:t>
            </a:r>
            <a:r>
              <a:rPr lang="en-US" sz="2400" dirty="0" err="1">
                <a:latin typeface="Arial"/>
                <a:cs typeface="Arial"/>
              </a:rPr>
              <a:t>eg</a:t>
            </a:r>
            <a:r>
              <a:rPr lang="en-US" sz="2400" dirty="0">
                <a:latin typeface="Arial"/>
                <a:cs typeface="Arial"/>
              </a:rPr>
              <a:t> transport, postal services, healthcare, education, civil service – even barristers</a:t>
            </a:r>
          </a:p>
          <a:p>
            <a:endParaRPr lang="en-US" sz="1200" dirty="0">
              <a:latin typeface="Arial"/>
              <a:cs typeface="Arial"/>
            </a:endParaRPr>
          </a:p>
          <a:p>
            <a:pPr marL="342900" indent="-342900">
              <a:buFont typeface="Arial"/>
              <a:buChar char="•"/>
            </a:pPr>
            <a:r>
              <a:rPr lang="en-US" sz="2400" b="1" dirty="0">
                <a:latin typeface="Arial"/>
                <a:cs typeface="Arial"/>
              </a:rPr>
              <a:t>What are the main causes of the disputes?</a:t>
            </a:r>
          </a:p>
        </p:txBody>
      </p:sp>
    </p:spTree>
    <p:extLst>
      <p:ext uri="{BB962C8B-B14F-4D97-AF65-F5344CB8AC3E}">
        <p14:creationId xmlns:p14="http://schemas.microsoft.com/office/powerpoint/2010/main" val="425305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018" y="1"/>
            <a:ext cx="10737782" cy="1231200"/>
          </a:xfrm>
        </p:spPr>
        <p:txBody>
          <a:bodyPr/>
          <a:lstStyle/>
          <a:p>
            <a:r>
              <a:rPr lang="en-US" dirty="0"/>
              <a:t>Are new laws necessary/helpful?</a:t>
            </a:r>
          </a:p>
        </p:txBody>
      </p:sp>
      <p:sp>
        <p:nvSpPr>
          <p:cNvPr id="3" name="TextBox 2"/>
          <p:cNvSpPr txBox="1"/>
          <p:nvPr/>
        </p:nvSpPr>
        <p:spPr>
          <a:xfrm>
            <a:off x="616018" y="1396089"/>
            <a:ext cx="8058425" cy="4247317"/>
          </a:xfrm>
          <a:prstGeom prst="rect">
            <a:avLst/>
          </a:prstGeom>
          <a:noFill/>
        </p:spPr>
        <p:txBody>
          <a:bodyPr wrap="square" rtlCol="0">
            <a:spAutoFit/>
          </a:bodyPr>
          <a:lstStyle/>
          <a:p>
            <a:pPr marL="457200" indent="-457200">
              <a:buFont typeface="Arial"/>
              <a:buChar char="•"/>
            </a:pPr>
            <a:r>
              <a:rPr lang="en-US" sz="2600" dirty="0">
                <a:latin typeface="Arial"/>
                <a:cs typeface="Arial"/>
              </a:rPr>
              <a:t>Government has introduced the </a:t>
            </a:r>
            <a:r>
              <a:rPr lang="en-US" sz="2600" b="1" dirty="0">
                <a:latin typeface="Arial"/>
                <a:cs typeface="Arial"/>
              </a:rPr>
              <a:t>Strikes (Minimum Service Levels) Bill </a:t>
            </a:r>
            <a:r>
              <a:rPr lang="en-US" sz="2600" dirty="0">
                <a:latin typeface="Arial"/>
                <a:cs typeface="Arial"/>
              </a:rPr>
              <a:t>in Parliament</a:t>
            </a:r>
          </a:p>
          <a:p>
            <a:endParaRPr lang="en-US" sz="1200" dirty="0">
              <a:latin typeface="Arial"/>
              <a:cs typeface="Arial"/>
            </a:endParaRPr>
          </a:p>
          <a:p>
            <a:pPr marL="457200" indent="-457200">
              <a:buFont typeface="Arial"/>
              <a:buChar char="•"/>
            </a:pPr>
            <a:r>
              <a:rPr lang="en-US" sz="2600" dirty="0">
                <a:latin typeface="Arial"/>
                <a:cs typeface="Arial"/>
              </a:rPr>
              <a:t>Affects six sectors including health, education, transport, fire and rescue services</a:t>
            </a:r>
          </a:p>
          <a:p>
            <a:endParaRPr lang="en-US" sz="1200" dirty="0">
              <a:latin typeface="Arial"/>
              <a:cs typeface="Arial"/>
            </a:endParaRPr>
          </a:p>
          <a:p>
            <a:pPr marL="457200" indent="-457200">
              <a:buFont typeface="Arial"/>
              <a:buChar char="•"/>
            </a:pPr>
            <a:r>
              <a:rPr lang="en-US" sz="2600" dirty="0">
                <a:latin typeface="Arial"/>
                <a:cs typeface="Arial"/>
              </a:rPr>
              <a:t>The Bill has far-reaching implications beyond its stated aim to ensure minimum service levels and the public’s health and safety</a:t>
            </a:r>
          </a:p>
          <a:p>
            <a:endParaRPr lang="en-US" sz="1200" dirty="0">
              <a:latin typeface="Arial"/>
              <a:cs typeface="Arial"/>
            </a:endParaRPr>
          </a:p>
          <a:p>
            <a:pPr marL="457200" indent="-457200">
              <a:buFont typeface="Arial"/>
              <a:buChar char="•"/>
            </a:pPr>
            <a:r>
              <a:rPr lang="en-US" sz="2600" dirty="0">
                <a:latin typeface="Arial"/>
                <a:cs typeface="Arial"/>
              </a:rPr>
              <a:t>Collective negotiation – a more productive approach?</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50547" y="1231200"/>
            <a:ext cx="3141453" cy="4577097"/>
          </a:xfrm>
          <a:prstGeom prst="rect">
            <a:avLst/>
          </a:prstGeom>
        </p:spPr>
      </p:pic>
    </p:spTree>
    <p:extLst>
      <p:ext uri="{BB962C8B-B14F-4D97-AF65-F5344CB8AC3E}">
        <p14:creationId xmlns:p14="http://schemas.microsoft.com/office/powerpoint/2010/main" val="321231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60" y="1"/>
            <a:ext cx="10659240" cy="1567542"/>
          </a:xfrm>
        </p:spPr>
        <p:txBody>
          <a:bodyPr/>
          <a:lstStyle/>
          <a:p>
            <a:r>
              <a:rPr lang="en-US" dirty="0"/>
              <a:t>What does this mean for people professionals? – working with trade unions</a:t>
            </a:r>
          </a:p>
        </p:txBody>
      </p:sp>
      <p:pic>
        <p:nvPicPr>
          <p:cNvPr id="4" name="Picture 3"/>
          <p:cNvPicPr>
            <a:picLocks noChangeAspect="1"/>
          </p:cNvPicPr>
          <p:nvPr/>
        </p:nvPicPr>
        <p:blipFill>
          <a:blip r:embed="rId2"/>
          <a:stretch>
            <a:fillRect/>
          </a:stretch>
        </p:blipFill>
        <p:spPr>
          <a:xfrm>
            <a:off x="9100256" y="1532238"/>
            <a:ext cx="3091744" cy="4435980"/>
          </a:xfrm>
          <a:prstGeom prst="rect">
            <a:avLst/>
          </a:prstGeom>
        </p:spPr>
      </p:pic>
      <p:sp>
        <p:nvSpPr>
          <p:cNvPr id="5" name="TextBox 4"/>
          <p:cNvSpPr txBox="1"/>
          <p:nvPr/>
        </p:nvSpPr>
        <p:spPr>
          <a:xfrm>
            <a:off x="462527" y="1515811"/>
            <a:ext cx="8376277" cy="4708981"/>
          </a:xfrm>
          <a:prstGeom prst="rect">
            <a:avLst/>
          </a:prstGeom>
          <a:noFill/>
        </p:spPr>
        <p:txBody>
          <a:bodyPr wrap="square" rtlCol="0">
            <a:spAutoFit/>
          </a:bodyPr>
          <a:lstStyle/>
          <a:p>
            <a:pPr marL="457200" indent="-457200">
              <a:buFont typeface="Arial"/>
              <a:buChar char="•"/>
            </a:pPr>
            <a:r>
              <a:rPr lang="en-US" sz="2400" dirty="0">
                <a:latin typeface="Arial"/>
                <a:cs typeface="Arial"/>
              </a:rPr>
              <a:t>Trade unions remain a legitimate influence in UK workplaces and an important part of employee voice</a:t>
            </a:r>
          </a:p>
          <a:p>
            <a:endParaRPr lang="en-US" sz="1200" dirty="0">
              <a:latin typeface="Arial"/>
              <a:cs typeface="Arial"/>
            </a:endParaRPr>
          </a:p>
          <a:p>
            <a:pPr marL="457200" indent="-457200">
              <a:buFont typeface="Arial"/>
              <a:buChar char="•"/>
            </a:pPr>
            <a:r>
              <a:rPr lang="en-US" sz="2400" dirty="0">
                <a:latin typeface="Arial"/>
                <a:cs typeface="Arial"/>
              </a:rPr>
              <a:t>CIPD research shows most employers </a:t>
            </a:r>
            <a:r>
              <a:rPr lang="en-US" sz="2400" dirty="0" err="1">
                <a:latin typeface="Arial"/>
                <a:cs typeface="Arial"/>
              </a:rPr>
              <a:t>recognise</a:t>
            </a:r>
            <a:r>
              <a:rPr lang="en-US" sz="2400" dirty="0">
                <a:latin typeface="Arial"/>
                <a:cs typeface="Arial"/>
              </a:rPr>
              <a:t> the importance of unions and are open to working together to tackle the big issues</a:t>
            </a:r>
            <a:r>
              <a:rPr lang="en-GB" sz="2400" dirty="0">
                <a:latin typeface="Arial"/>
                <a:cs typeface="Arial"/>
              </a:rPr>
              <a:t> – </a:t>
            </a:r>
            <a:r>
              <a:rPr lang="en-GB" sz="2400" dirty="0" err="1">
                <a:latin typeface="Arial"/>
                <a:cs typeface="Arial"/>
              </a:rPr>
              <a:t>eg</a:t>
            </a:r>
            <a:r>
              <a:rPr lang="en-GB" sz="2400" dirty="0">
                <a:latin typeface="Arial"/>
                <a:cs typeface="Arial"/>
              </a:rPr>
              <a:t> 59% agree </a:t>
            </a:r>
            <a:r>
              <a:rPr lang="en-GB" sz="2400" b="1" i="1" dirty="0">
                <a:latin typeface="Arial"/>
                <a:cs typeface="Arial"/>
              </a:rPr>
              <a:t>‘working in partnership can benefit the organisation’</a:t>
            </a:r>
          </a:p>
          <a:p>
            <a:endParaRPr lang="en-GB" sz="1200" b="1" i="1" dirty="0">
              <a:latin typeface="Arial"/>
              <a:cs typeface="Arial"/>
            </a:endParaRPr>
          </a:p>
          <a:p>
            <a:pPr marL="457200" indent="-457200">
              <a:buFont typeface="Arial"/>
              <a:buChar char="•"/>
            </a:pPr>
            <a:r>
              <a:rPr lang="en-GB" sz="2400" dirty="0">
                <a:latin typeface="Arial"/>
                <a:cs typeface="Arial"/>
              </a:rPr>
              <a:t>Employment relations is a key specialism and should be an aspirational career choice for people professionals</a:t>
            </a:r>
          </a:p>
          <a:p>
            <a:endParaRPr lang="en-GB" sz="1200" dirty="0">
              <a:latin typeface="Arial"/>
              <a:cs typeface="Arial"/>
            </a:endParaRPr>
          </a:p>
          <a:p>
            <a:pPr marL="457200" indent="-457200">
              <a:buFont typeface="Arial"/>
              <a:buChar char="•"/>
            </a:pPr>
            <a:r>
              <a:rPr lang="en-GB" sz="2400" dirty="0">
                <a:latin typeface="Arial"/>
                <a:cs typeface="Arial"/>
              </a:rPr>
              <a:t>We need a partnership approach to managing constructive collective relationships built on honesty and direct communications</a:t>
            </a:r>
          </a:p>
        </p:txBody>
      </p:sp>
    </p:spTree>
    <p:extLst>
      <p:ext uri="{BB962C8B-B14F-4D97-AF65-F5344CB8AC3E}">
        <p14:creationId xmlns:p14="http://schemas.microsoft.com/office/powerpoint/2010/main" val="3917706714"/>
      </p:ext>
    </p:extLst>
  </p:cSld>
  <p:clrMapOvr>
    <a:masterClrMapping/>
  </p:clrMapOvr>
</p:sld>
</file>

<file path=ppt/theme/theme1.xml><?xml version="1.0" encoding="utf-8"?>
<a:theme xmlns:a="http://schemas.openxmlformats.org/drawingml/2006/main" name="CIPD WhiteDottedPattern">
  <a:themeElements>
    <a:clrScheme name="Custom 1">
      <a:dk1>
        <a:srgbClr val="520D5D"/>
      </a:dk1>
      <a:lt1>
        <a:srgbClr val="FFFFFF"/>
      </a:lt1>
      <a:dk2>
        <a:srgbClr val="58595B"/>
      </a:dk2>
      <a:lt2>
        <a:srgbClr val="E7E6E6"/>
      </a:lt2>
      <a:accent1>
        <a:srgbClr val="520D5D"/>
      </a:accent1>
      <a:accent2>
        <a:srgbClr val="A991BC"/>
      </a:accent2>
      <a:accent3>
        <a:srgbClr val="58595B"/>
      </a:accent3>
      <a:accent4>
        <a:srgbClr val="E68286"/>
      </a:accent4>
      <a:accent5>
        <a:srgbClr val="DA1D52"/>
      </a:accent5>
      <a:accent6>
        <a:srgbClr val="DBD3E5"/>
      </a:accent6>
      <a:hlink>
        <a:srgbClr val="DA1D52"/>
      </a:hlink>
      <a:folHlink>
        <a:srgbClr val="520D5D"/>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PD Purpl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PD Sla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IPD WhitePlai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vestec 4x3 Template">
  <a:themeElements>
    <a:clrScheme name="Custom 7">
      <a:dk1>
        <a:srgbClr val="1D252D"/>
      </a:dk1>
      <a:lt1>
        <a:srgbClr val="FFFFFF"/>
      </a:lt1>
      <a:dk2>
        <a:srgbClr val="FF0000"/>
      </a:dk2>
      <a:lt2>
        <a:srgbClr val="4A4A49"/>
      </a:lt2>
      <a:accent1>
        <a:srgbClr val="929497"/>
      </a:accent1>
      <a:accent2>
        <a:srgbClr val="EDEDED"/>
      </a:accent2>
      <a:accent3>
        <a:srgbClr val="FFFFFF"/>
      </a:accent3>
      <a:accent4>
        <a:srgbClr val="929291"/>
      </a:accent4>
      <a:accent5>
        <a:srgbClr val="B6B6B5"/>
      </a:accent5>
      <a:accent6>
        <a:srgbClr val="DADADA"/>
      </a:accent6>
      <a:hlink>
        <a:srgbClr val="BDBEC0"/>
      </a:hlink>
      <a:folHlink>
        <a:srgbClr val="D5D5D5"/>
      </a:folHlink>
    </a:clrScheme>
    <a:fontScheme name="Lewis Silkin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vestec_Full template v3.pptx" id="{296B17CE-D50A-4617-960C-557784FA0F05}" vid="{572E794A-3B52-4396-9683-722D9436EFA2}"/>
    </a:ext>
  </a:extLst>
</a:theme>
</file>

<file path=ppt/theme/theme6.xml><?xml version="1.0" encoding="utf-8"?>
<a:theme xmlns:a="http://schemas.openxmlformats.org/drawingml/2006/main" name="1_CIPD Whi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IPD Purpl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IPD WhitePl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F59197CE9A8C45A1FAF68A847A3CD6" ma:contentTypeVersion="1" ma:contentTypeDescription="Create a new document." ma:contentTypeScope="" ma:versionID="780e2b60fa495ae40af9fdb10f929f77">
  <xsd:schema xmlns:xsd="http://www.w3.org/2001/XMLSchema" xmlns:xs="http://www.w3.org/2001/XMLSchema" xmlns:p="http://schemas.microsoft.com/office/2006/metadata/properties" xmlns:ns1="http://schemas.microsoft.com/sharepoint/v3" targetNamespace="http://schemas.microsoft.com/office/2006/metadata/properties" ma:root="true" ma:fieldsID="18eccab7e06c40e5fe83bf06182e4b5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B8C827-CB26-450E-848C-C62867C18426}">
  <ds:schemaRefs>
    <ds:schemaRef ds:uri="http://schemas.microsoft.com/sharepoint/v3/contenttype/forms"/>
  </ds:schemaRefs>
</ds:datastoreItem>
</file>

<file path=customXml/itemProps2.xml><?xml version="1.0" encoding="utf-8"?>
<ds:datastoreItem xmlns:ds="http://schemas.openxmlformats.org/officeDocument/2006/customXml" ds:itemID="{E82CD7FC-4E28-47BB-9285-C770616D7768}">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dcmitype/"/>
    <ds:schemaRef ds:uri="http://schemas.microsoft.com/office/2006/metadata/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FECAD4EE-4BED-44A6-A2D4-43277F9CD9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12906</TotalTime>
  <Words>1184</Words>
  <Application>Microsoft Office PowerPoint</Application>
  <PresentationFormat>Widescreen</PresentationFormat>
  <Paragraphs>147</Paragraphs>
  <Slides>15</Slides>
  <Notes>6</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15</vt:i4>
      </vt:variant>
    </vt:vector>
  </HeadingPairs>
  <TitlesOfParts>
    <vt:vector size="29" baseType="lpstr">
      <vt:lpstr>Arial</vt:lpstr>
      <vt:lpstr>Arial Nova</vt:lpstr>
      <vt:lpstr>Calibri</vt:lpstr>
      <vt:lpstr>Calibri Light</vt:lpstr>
      <vt:lpstr>Trebuchet MS</vt:lpstr>
      <vt:lpstr>Wingdings</vt:lpstr>
      <vt:lpstr>CIPD WhiteDottedPattern</vt:lpstr>
      <vt:lpstr>CIPD PurpleDottedPattern</vt:lpstr>
      <vt:lpstr>CIPD SlateDottedPattern</vt:lpstr>
      <vt:lpstr>CIPD WhitePlain</vt:lpstr>
      <vt:lpstr>Investec 4x3 Template</vt:lpstr>
      <vt:lpstr>1_CIPD WhiteDottedPattern</vt:lpstr>
      <vt:lpstr>2_CIPD PurpleDottedPattern</vt:lpstr>
      <vt:lpstr>1_CIPD WhitePlain</vt:lpstr>
      <vt:lpstr>CIPD webinar:  Working constructively with trade unions</vt:lpstr>
      <vt:lpstr>Welcome </vt:lpstr>
      <vt:lpstr>PowerPoint Presentation</vt:lpstr>
      <vt:lpstr>PowerPoint Presentation</vt:lpstr>
      <vt:lpstr>Wellbeing Resources</vt:lpstr>
      <vt:lpstr>PowerPoint Presentation</vt:lpstr>
      <vt:lpstr>PowerPoint Presentation</vt:lpstr>
      <vt:lpstr>Are new laws necessary/helpful?</vt:lpstr>
      <vt:lpstr>What does this mean for people professionals? – working with trade unions</vt:lpstr>
      <vt:lpstr>Working Constructively with Trade Unions  Key legal pitfalls to avoid       </vt:lpstr>
      <vt:lpstr>Collective Bargaining </vt:lpstr>
      <vt:lpstr>5 key areas of ongoing legal uncertainty</vt:lpstr>
      <vt:lpstr>Questions </vt:lpstr>
      <vt:lpstr>PowerPoint Presentation</vt:lpstr>
      <vt:lpstr>Wellbeing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Becikova</dc:creator>
  <cp:lastModifiedBy>Kristian Adams</cp:lastModifiedBy>
  <cp:revision>205</cp:revision>
  <dcterms:created xsi:type="dcterms:W3CDTF">2014-12-02T11:31:52Z</dcterms:created>
  <dcterms:modified xsi:type="dcterms:W3CDTF">2023-02-01T15:19:28Z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0x01010024F59197CE9A8C45A1FAF68A847A3CD6</vt:lpwstr>
  </property>
</Properties>
</file>